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302" r:id="rId3"/>
    <p:sldId id="299" r:id="rId4"/>
    <p:sldId id="284" r:id="rId5"/>
    <p:sldId id="300" r:id="rId6"/>
    <p:sldId id="288" r:id="rId7"/>
    <p:sldId id="287" r:id="rId8"/>
    <p:sldId id="285" r:id="rId9"/>
    <p:sldId id="301" r:id="rId10"/>
    <p:sldId id="257" r:id="rId11"/>
    <p:sldId id="277" r:id="rId12"/>
    <p:sldId id="304" r:id="rId13"/>
    <p:sldId id="297" r:id="rId14"/>
    <p:sldId id="292" r:id="rId15"/>
    <p:sldId id="303" r:id="rId16"/>
    <p:sldId id="278" r:id="rId17"/>
    <p:sldId id="306" r:id="rId18"/>
    <p:sldId id="286" r:id="rId19"/>
    <p:sldId id="293" r:id="rId20"/>
    <p:sldId id="30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FF00"/>
    <a:srgbClr val="66FF66"/>
    <a:srgbClr val="FF0066"/>
    <a:srgbClr val="9900CC"/>
    <a:srgbClr val="280822"/>
    <a:srgbClr val="FF0000"/>
    <a:srgbClr val="AF51AB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B0E8-3B95-4430-BD52-518643846B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CAEE-ECD1-4C39-A7F2-B367A8FE59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7AA5F-D728-4894-92AB-E87D18A2FD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B881A-7B5F-4384-B357-3AE1CB3DC9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C3C8-E715-4A84-A258-99EE40261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BB9D-4FE1-43DB-A098-B3AB8CBEC6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81DF0-36FA-4418-B112-956E832ECC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22798-D550-4B02-9674-BCE64A89A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4709-B2B6-47D6-A6A5-4E706C9D16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0AC9-7DF9-4F5B-A89E-E58F36E39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BC36-7851-4F58-81B2-FFDEEFC248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048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048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48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049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2049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1AB8281-BB7A-4981-BD33-96FED8CB70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40971"/>
            <a:ext cx="8229600" cy="1741942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  <a:t/>
            </a:r>
            <a:b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</a:br>
            <a: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  <a:t/>
            </a:r>
            <a:b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</a:br>
            <a: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  <a:t/>
            </a:r>
            <a:b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</a:br>
            <a: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  <a:t/>
            </a:r>
            <a:b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</a:br>
            <a: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  <a:t/>
            </a:r>
            <a:b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</a:br>
            <a:r>
              <a:rPr lang="pt-BR" sz="4000" b="1" dirty="0">
                <a:solidFill>
                  <a:srgbClr val="00FF00"/>
                </a:solidFill>
                <a:latin typeface="Algerian" panose="04020705040A02060702" pitchFamily="82" charset="0"/>
              </a:rPr>
              <a:t/>
            </a:r>
            <a:br>
              <a:rPr lang="pt-BR" sz="4000" b="1" dirty="0">
                <a:solidFill>
                  <a:srgbClr val="00FF00"/>
                </a:solidFill>
                <a:latin typeface="Algerian" panose="04020705040A02060702" pitchFamily="82" charset="0"/>
              </a:rPr>
            </a:br>
            <a: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  <a:t/>
            </a:r>
            <a:br>
              <a:rPr lang="pt-BR" sz="4000" b="1" dirty="0" smtClean="0">
                <a:solidFill>
                  <a:srgbClr val="00FF00"/>
                </a:solidFill>
                <a:latin typeface="Algerian" panose="04020705040A02060702" pitchFamily="82" charset="0"/>
              </a:rPr>
            </a:br>
            <a:r>
              <a:rPr lang="el-GR" sz="3200" b="1" dirty="0" smtClean="0">
                <a:solidFill>
                  <a:srgbClr val="FF00FF"/>
                </a:solidFill>
                <a:latin typeface="Times New Roman"/>
                <a:cs typeface="Times New Roman"/>
              </a:rPr>
              <a:t>Φ</a:t>
            </a:r>
            <a:r>
              <a:rPr lang="pt-BR" sz="3200" b="1" dirty="0" smtClean="0">
                <a:solidFill>
                  <a:srgbClr val="FF00FF"/>
                </a:solidFill>
                <a:latin typeface="Times New Roman"/>
                <a:cs typeface="Times New Roman"/>
              </a:rPr>
              <a:t> – M em um Projeto de Inclusão Social</a:t>
            </a:r>
            <a:r>
              <a:rPr lang="pt-BR" sz="32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/>
            </a:r>
            <a:br>
              <a:rPr lang="pt-BR" sz="3200" b="1" dirty="0" smtClean="0">
                <a:solidFill>
                  <a:srgbClr val="00FF00"/>
                </a:solidFill>
                <a:latin typeface="Times New Roman"/>
                <a:cs typeface="Times New Roman"/>
              </a:rPr>
            </a:br>
            <a: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  <a:t/>
            </a:r>
            <a:br>
              <a:rPr lang="pt-BR" sz="2800" b="1" dirty="0" smtClean="0">
                <a:solidFill>
                  <a:srgbClr val="00FF00"/>
                </a:solidFill>
                <a:latin typeface="Courier New" pitchFamily="49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>“</a:t>
            </a:r>
            <a:r>
              <a:rPr lang="pt-BR" sz="3200" b="1" dirty="0" smtClean="0">
                <a:solidFill>
                  <a:srgbClr val="FF00FF"/>
                </a:solidFill>
                <a:latin typeface="Algerian" pitchFamily="82" charset="0"/>
              </a:rPr>
              <a:t>De</a:t>
            </a: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>  Neutrinos  Sociais </a:t>
            </a:r>
            <a:r>
              <a:rPr lang="pt-BR" sz="3200" b="1" dirty="0" smtClean="0">
                <a:solidFill>
                  <a:srgbClr val="FF00FF"/>
                </a:solidFill>
                <a:latin typeface="Algerian" pitchFamily="82" charset="0"/>
              </a:rPr>
              <a:t>A</a:t>
            </a: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> Fótons ”</a:t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smtClean="0">
                <a:solidFill>
                  <a:srgbClr val="FF0000"/>
                </a:solidFill>
                <a:latin typeface="+mn-lt"/>
              </a:rPr>
              <a:t>SNC&amp;T_2018  </a:t>
            </a:r>
            <a:r>
              <a:rPr lang="pt-BR" sz="3200" b="1" smtClean="0">
                <a:solidFill>
                  <a:srgbClr val="FF0000"/>
                </a:solidFill>
                <a:latin typeface="+mn-lt"/>
              </a:rPr>
              <a:t>          IME - </a:t>
            </a:r>
            <a:r>
              <a:rPr lang="pt-BR" sz="3200" b="1" smtClean="0">
                <a:solidFill>
                  <a:srgbClr val="FF0000"/>
                </a:solidFill>
                <a:latin typeface="+mn-lt"/>
              </a:rPr>
              <a:t>UERJ</a:t>
            </a: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www.pvnc.com.br</a:t>
            </a:r>
            <a:r>
              <a:rPr lang="pt-B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 smtClean="0">
                <a:solidFill>
                  <a:srgbClr val="66FF66"/>
                </a:solidFill>
                <a:latin typeface="Calibri" panose="020F0502020204030204" pitchFamily="34" charset="0"/>
              </a:rPr>
              <a:t>J. A. </a:t>
            </a:r>
            <a:r>
              <a:rPr lang="pt-BR" sz="3200" b="1" dirty="0" err="1" smtClean="0">
                <a:solidFill>
                  <a:srgbClr val="66FF66"/>
                </a:solidFill>
                <a:latin typeface="Calibri" panose="020F0502020204030204" pitchFamily="34" charset="0"/>
              </a:rPr>
              <a:t>Helayël</a:t>
            </a:r>
            <a:r>
              <a:rPr lang="pt-BR" sz="3200" b="1" dirty="0" smtClean="0">
                <a:solidFill>
                  <a:srgbClr val="66FF66"/>
                </a:solidFill>
                <a:latin typeface="Calibri" panose="020F0502020204030204" pitchFamily="34" charset="0"/>
              </a:rPr>
              <a:t>-Neto</a:t>
            </a:r>
            <a:r>
              <a:rPr lang="pt-BR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Algerian" pitchFamily="82" charset="0"/>
              </a:rPr>
            </a:br>
            <a:r>
              <a:rPr lang="pt-BR" sz="3200" b="1" dirty="0" smtClean="0">
                <a:solidFill>
                  <a:srgbClr val="FFFF00"/>
                </a:solidFill>
                <a:latin typeface="Courier New" pitchFamily="49" charset="0"/>
              </a:rPr>
              <a:t/>
            </a:r>
            <a:br>
              <a:rPr lang="pt-BR" sz="3200" b="1" dirty="0" smtClean="0">
                <a:solidFill>
                  <a:srgbClr val="FFFF00"/>
                </a:solidFill>
                <a:latin typeface="Courier New" pitchFamily="49" charset="0"/>
              </a:rPr>
            </a:br>
            <a:r>
              <a:rPr lang="pt-BR" sz="2800" b="1" dirty="0" smtClean="0">
                <a:solidFill>
                  <a:srgbClr val="FFFF00"/>
                </a:solidFill>
                <a:latin typeface="Courier New" pitchFamily="49" charset="0"/>
              </a:rPr>
              <a:t/>
            </a:r>
            <a:br>
              <a:rPr lang="pt-BR" sz="2800" b="1" dirty="0" smtClean="0">
                <a:solidFill>
                  <a:srgbClr val="FFFF00"/>
                </a:solidFill>
                <a:latin typeface="Courier New" pitchFamily="49" charset="0"/>
              </a:rPr>
            </a:br>
            <a:endParaRPr lang="pt-BR" sz="2800" dirty="0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3573016"/>
            <a:ext cx="6400800" cy="720080"/>
          </a:xfrm>
        </p:spPr>
        <p:txBody>
          <a:bodyPr/>
          <a:lstStyle/>
          <a:p>
            <a:pPr eaLnBrk="1" hangingPunct="1">
              <a:defRPr/>
            </a:pPr>
            <a:endParaRPr lang="pt-BR" sz="24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pt-BR" sz="2000" b="1" dirty="0" smtClean="0">
              <a:solidFill>
                <a:srgbClr val="33CC33"/>
              </a:solidFill>
            </a:endParaRPr>
          </a:p>
          <a:p>
            <a:pPr eaLnBrk="1" hangingPunct="1">
              <a:defRPr/>
            </a:pPr>
            <a:endParaRPr lang="pt-BR" sz="20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pt-BR" sz="2000" b="1" dirty="0" smtClean="0">
              <a:solidFill>
                <a:srgbClr val="00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714375" y="214313"/>
            <a:ext cx="7620000" cy="783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800" i="1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pt-BR" sz="800" i="1" dirty="0">
              <a:solidFill>
                <a:srgbClr val="FFFF66"/>
              </a:solidFill>
              <a:latin typeface="Verdana" pitchFamily="34" charset="0"/>
            </a:endParaRPr>
          </a:p>
          <a:p>
            <a:pPr algn="ctr"/>
            <a:r>
              <a:rPr lang="pt-BR" sz="2400" b="1" i="1" dirty="0" smtClean="0">
                <a:latin typeface="Verdana" pitchFamily="34" charset="0"/>
              </a:rPr>
              <a:t>Questões para reflexão ao longo do curso</a:t>
            </a:r>
            <a:r>
              <a:rPr lang="pt-BR" sz="1600" b="1" i="1" dirty="0" smtClean="0">
                <a:latin typeface="Verdana" pitchFamily="34" charset="0"/>
              </a:rPr>
              <a:t>:</a:t>
            </a:r>
          </a:p>
          <a:p>
            <a:pPr algn="ctr"/>
            <a:endParaRPr lang="pt-BR" sz="1600" b="1" i="1" u="sng" dirty="0">
              <a:solidFill>
                <a:srgbClr val="FFFF00"/>
              </a:solidFill>
              <a:latin typeface="Verdana" pitchFamily="34" charset="0"/>
            </a:endParaRPr>
          </a:p>
          <a:p>
            <a:endParaRPr lang="pt-BR" sz="900" b="1" i="1" dirty="0">
              <a:solidFill>
                <a:srgbClr val="FFFFFF"/>
              </a:solidFill>
              <a:latin typeface="Verdana" pitchFamily="34" charset="0"/>
            </a:endParaRPr>
          </a:p>
          <a:p>
            <a:r>
              <a:rPr lang="pt-BR" sz="1300" b="1" i="1" dirty="0">
                <a:solidFill>
                  <a:srgbClr val="FFFFFF"/>
                </a:solidFill>
              </a:rPr>
              <a:t>    </a:t>
            </a:r>
            <a:r>
              <a:rPr lang="pt-BR" sz="2400" b="1" i="1" dirty="0" smtClean="0">
                <a:solidFill>
                  <a:srgbClr val="85E0E0"/>
                </a:solidFill>
              </a:rPr>
              <a:t>Gramsci:   O intelectual orgânico</a:t>
            </a:r>
          </a:p>
          <a:p>
            <a:endParaRPr lang="pt-BR" sz="1400" b="1" i="1" dirty="0">
              <a:solidFill>
                <a:srgbClr val="008000"/>
              </a:solidFill>
            </a:endParaRPr>
          </a:p>
          <a:p>
            <a:r>
              <a:rPr lang="pt-BR" b="1" i="1" dirty="0">
                <a:solidFill>
                  <a:srgbClr val="FF00FF"/>
                </a:solidFill>
              </a:rPr>
              <a:t>   </a:t>
            </a:r>
            <a:r>
              <a:rPr lang="pt-BR" sz="2400" b="1" i="1" dirty="0" smtClean="0">
                <a:solidFill>
                  <a:srgbClr val="FF00FF"/>
                </a:solidFill>
              </a:rPr>
              <a:t>Althusser</a:t>
            </a:r>
            <a:r>
              <a:rPr lang="pt-BR" sz="2400" b="1" i="1" dirty="0">
                <a:solidFill>
                  <a:srgbClr val="FF00FF"/>
                </a:solidFill>
              </a:rPr>
              <a:t>: </a:t>
            </a:r>
            <a:r>
              <a:rPr lang="pt-BR" sz="2400" b="1" i="1" dirty="0" smtClean="0">
                <a:solidFill>
                  <a:srgbClr val="FF00FF"/>
                </a:solidFill>
              </a:rPr>
              <a:t>   Aparelhos </a:t>
            </a:r>
            <a:r>
              <a:rPr lang="pt-BR" sz="2400" b="1" i="1" dirty="0">
                <a:solidFill>
                  <a:srgbClr val="FF00FF"/>
                </a:solidFill>
              </a:rPr>
              <a:t>i</a:t>
            </a:r>
            <a:r>
              <a:rPr lang="pt-BR" sz="2400" b="1" i="1" dirty="0" smtClean="0">
                <a:solidFill>
                  <a:srgbClr val="FF00FF"/>
                </a:solidFill>
              </a:rPr>
              <a:t>deológicos  do Estado</a:t>
            </a:r>
          </a:p>
          <a:p>
            <a:endParaRPr lang="pt-BR" sz="1400" b="1" i="1" dirty="0" smtClean="0">
              <a:solidFill>
                <a:srgbClr val="33CC33"/>
              </a:solidFill>
            </a:endParaRPr>
          </a:p>
          <a:p>
            <a:r>
              <a:rPr lang="pt-BR" b="1" i="1" dirty="0" smtClean="0">
                <a:solidFill>
                  <a:srgbClr val="33CC33"/>
                </a:solidFill>
              </a:rPr>
              <a:t>   </a:t>
            </a:r>
            <a:r>
              <a:rPr lang="pt-BR" sz="2400" b="1" i="1" dirty="0" smtClean="0">
                <a:solidFill>
                  <a:srgbClr val="FFFF00"/>
                </a:solidFill>
              </a:rPr>
              <a:t>Max Weber:   A Ciência como Vocação</a:t>
            </a:r>
          </a:p>
          <a:p>
            <a:endParaRPr lang="pt-BR" sz="1400" b="1" i="1" dirty="0" smtClean="0">
              <a:solidFill>
                <a:srgbClr val="FFFF00"/>
              </a:solidFill>
            </a:endParaRPr>
          </a:p>
          <a:p>
            <a:r>
              <a:rPr lang="pt-BR" b="1" i="1" dirty="0" smtClean="0">
                <a:solidFill>
                  <a:srgbClr val="FFFF00"/>
                </a:solidFill>
              </a:rPr>
              <a:t>  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Bourdieu</a:t>
            </a:r>
            <a:r>
              <a:rPr lang="pt-BR" sz="2400" b="1" i="1" dirty="0" smtClean="0">
                <a:solidFill>
                  <a:srgbClr val="FF0000"/>
                </a:solidFill>
              </a:rPr>
              <a:t>:   Capital  cultural</a:t>
            </a:r>
          </a:p>
          <a:p>
            <a:endParaRPr lang="pt-BR" sz="2400" b="1" i="1" dirty="0">
              <a:solidFill>
                <a:srgbClr val="FF0000"/>
              </a:solidFill>
            </a:endParaRP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   </a:t>
            </a:r>
            <a:r>
              <a:rPr lang="pt-BR" sz="2400" b="1" i="1" dirty="0" smtClean="0">
                <a:solidFill>
                  <a:srgbClr val="FF00FF"/>
                </a:solidFill>
              </a:rPr>
              <a:t>Habermas: Ciência e Verdade</a:t>
            </a:r>
          </a:p>
          <a:p>
            <a:endParaRPr lang="pt-BR" sz="1400" b="1" i="1" dirty="0">
              <a:solidFill>
                <a:srgbClr val="FF00FF"/>
              </a:solidFill>
            </a:endParaRPr>
          </a:p>
          <a:p>
            <a:r>
              <a:rPr lang="pt-BR" b="1" i="1" dirty="0">
                <a:solidFill>
                  <a:srgbClr val="66FF66"/>
                </a:solidFill>
              </a:rPr>
              <a:t>    </a:t>
            </a:r>
            <a:r>
              <a:rPr lang="pt-BR" sz="2400" b="1" i="1" dirty="0" smtClean="0">
                <a:solidFill>
                  <a:srgbClr val="FFFF00"/>
                </a:solidFill>
              </a:rPr>
              <a:t>Florestan</a:t>
            </a:r>
            <a:r>
              <a:rPr lang="pt-BR" sz="2400" b="1" i="1" dirty="0">
                <a:solidFill>
                  <a:srgbClr val="FFFF00"/>
                </a:solidFill>
              </a:rPr>
              <a:t>:  </a:t>
            </a:r>
            <a:r>
              <a:rPr lang="pt-BR" sz="2400" b="1" i="1" dirty="0" smtClean="0">
                <a:solidFill>
                  <a:srgbClr val="FFFF00"/>
                </a:solidFill>
              </a:rPr>
              <a:t> A </a:t>
            </a:r>
            <a:r>
              <a:rPr lang="pt-BR" sz="2400" b="1" i="1" dirty="0">
                <a:solidFill>
                  <a:srgbClr val="FFFF00"/>
                </a:solidFill>
              </a:rPr>
              <a:t>Revolução Burguesa no </a:t>
            </a:r>
            <a:r>
              <a:rPr lang="pt-BR" sz="2400" b="1" i="1" dirty="0" smtClean="0">
                <a:solidFill>
                  <a:srgbClr val="FFFF00"/>
                </a:solidFill>
              </a:rPr>
              <a:t>Brasil</a:t>
            </a:r>
          </a:p>
          <a:p>
            <a:endParaRPr lang="pt-BR" sz="1400" b="1" i="1" dirty="0" smtClean="0">
              <a:solidFill>
                <a:srgbClr val="00FF00"/>
              </a:solidFill>
            </a:endParaRPr>
          </a:p>
          <a:p>
            <a:r>
              <a:rPr lang="pt-BR" sz="2400" b="1" i="1" dirty="0" smtClean="0">
                <a:solidFill>
                  <a:srgbClr val="00FF00"/>
                </a:solidFill>
              </a:rPr>
              <a:t>   </a:t>
            </a:r>
            <a:r>
              <a:rPr lang="pt-BR" sz="2400" b="1" i="1" dirty="0" smtClean="0">
                <a:solidFill>
                  <a:srgbClr val="66FF66"/>
                </a:solidFill>
              </a:rPr>
              <a:t>Schwarz: Favor/mediação das relações sociais</a:t>
            </a:r>
          </a:p>
          <a:p>
            <a:endParaRPr lang="pt-BR" sz="2400" b="1" i="1" dirty="0">
              <a:solidFill>
                <a:srgbClr val="66FF66"/>
              </a:solidFill>
            </a:endParaRPr>
          </a:p>
          <a:p>
            <a:endParaRPr lang="pt-BR" sz="1400" b="1" i="1" dirty="0" smtClean="0">
              <a:solidFill>
                <a:srgbClr val="66FF66"/>
              </a:solidFill>
            </a:endParaRPr>
          </a:p>
          <a:p>
            <a:endParaRPr lang="pt-BR" sz="1400" b="1" i="1" dirty="0" smtClean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pt-BR" i="1" dirty="0">
              <a:solidFill>
                <a:srgbClr val="990099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pt-BR" i="1" dirty="0">
              <a:solidFill>
                <a:schemeClr val="bg2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pt-BR" i="1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pt-BR" i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rgbClr val="00FF00"/>
                </a:solidFill>
              </a:rPr>
              <a:t>FÍSICA:  nova experiência em andamento desde 2008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86737" cy="4810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FF00FF"/>
                </a:solidFill>
              </a:rPr>
              <a:t>Física Básica </a:t>
            </a:r>
            <a:r>
              <a:rPr lang="pt-BR" sz="2400" b="1" dirty="0" smtClean="0">
                <a:solidFill>
                  <a:srgbClr val="FF00FF"/>
                </a:solidFill>
              </a:rPr>
              <a:t>através das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FF00FF"/>
                </a:solidFill>
              </a:rPr>
              <a:t>constantes fundamentais da Natureza.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800" b="1" dirty="0" smtClean="0">
              <a:solidFill>
                <a:srgbClr val="FF00FF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3600" b="1" dirty="0" smtClean="0">
                <a:solidFill>
                  <a:srgbClr val="70A0FF"/>
                </a:solidFill>
                <a:latin typeface="Calibri" panose="020F0502020204030204" pitchFamily="34" charset="0"/>
              </a:rPr>
              <a:t>Centro de toda a abordagem</a:t>
            </a:r>
            <a:r>
              <a:rPr lang="pt-BR" sz="2000" b="1" dirty="0" smtClean="0">
                <a:solidFill>
                  <a:srgbClr val="70A0FF"/>
                </a:solidFill>
                <a:latin typeface="Calibri" panose="020F0502020204030204" pitchFamily="34" charset="0"/>
              </a:rPr>
              <a:t>: </a:t>
            </a:r>
            <a:r>
              <a:rPr lang="pt-BR" sz="3600" b="1" dirty="0" smtClean="0">
                <a:solidFill>
                  <a:srgbClr val="70A0FF"/>
                </a:solidFill>
                <a:latin typeface="Calibri" panose="020F0502020204030204" pitchFamily="34" charset="0"/>
              </a:rPr>
              <a:t> </a:t>
            </a:r>
            <a:r>
              <a:rPr lang="el-G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/>
              </a:rPr>
              <a:t>ΦΜ</a:t>
            </a:r>
            <a:r>
              <a:rPr lang="pt-BR" sz="1800" b="1" dirty="0" smtClean="0">
                <a:solidFill>
                  <a:srgbClr val="70A0FF"/>
                </a:solidFill>
                <a:latin typeface="Calibri" panose="020F0502020204030204" pitchFamily="34" charset="0"/>
                <a:cs typeface="Times New Roman"/>
              </a:rPr>
              <a:t>.</a:t>
            </a:r>
            <a:endParaRPr lang="pt-BR" sz="1800" b="1" dirty="0" smtClean="0">
              <a:solidFill>
                <a:srgbClr val="70A0FF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3600" b="1" dirty="0" smtClean="0">
                <a:solidFill>
                  <a:srgbClr val="92D050"/>
                </a:solidFill>
              </a:rPr>
              <a:t> </a:t>
            </a:r>
            <a:r>
              <a:rPr lang="pt-BR" sz="2800" b="1" dirty="0">
                <a:solidFill>
                  <a:srgbClr val="00FF00"/>
                </a:solidFill>
              </a:rPr>
              <a:t>C</a:t>
            </a:r>
            <a:r>
              <a:rPr lang="pt-BR" sz="2800" b="1" dirty="0" smtClean="0">
                <a:solidFill>
                  <a:srgbClr val="00FF00"/>
                </a:solidFill>
              </a:rPr>
              <a:t>onceitos, estimativas, modelagem</a:t>
            </a:r>
            <a:r>
              <a:rPr lang="pt-BR" sz="1200" b="1" dirty="0" smtClean="0">
                <a:solidFill>
                  <a:srgbClr val="00FF00"/>
                </a:solidFill>
              </a:rPr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sz="800" b="1" dirty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>Relação entre a </a:t>
            </a:r>
            <a:r>
              <a:rPr lang="el-G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/>
              </a:rPr>
              <a:t>Φ</a:t>
            </a:r>
            <a:r>
              <a:rPr lang="pt-BR" sz="2800" b="1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/>
              </a:rPr>
              <a:t>e a</a:t>
            </a:r>
            <a:r>
              <a:rPr lang="pt-BR" sz="2800" b="1" dirty="0" smtClean="0">
                <a:solidFill>
                  <a:srgbClr val="00FF00"/>
                </a:solidFill>
                <a:latin typeface="Calibri" panose="020F0502020204030204" pitchFamily="34" charset="0"/>
                <a:cs typeface="Times New Roman"/>
              </a:rPr>
              <a:t>  </a:t>
            </a:r>
            <a:r>
              <a:rPr lang="el-G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/>
              </a:rPr>
              <a:t>Μ</a:t>
            </a:r>
            <a:r>
              <a:rPr lang="pt-BR" sz="3600" b="1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pt-BR" sz="2400" i="1" dirty="0" smtClean="0">
                <a:solidFill>
                  <a:srgbClr val="00FF00"/>
                </a:solidFill>
                <a:latin typeface="Calibri" panose="020F0502020204030204" pitchFamily="34" charset="0"/>
                <a:cs typeface="Times New Roman"/>
              </a:rPr>
              <a:t>(abordagem </a:t>
            </a:r>
            <a:r>
              <a:rPr lang="pt-BR" sz="2400" i="1" dirty="0" err="1" smtClean="0">
                <a:solidFill>
                  <a:srgbClr val="00FF00"/>
                </a:solidFill>
                <a:latin typeface="Calibri" panose="020F0502020204030204" pitchFamily="34" charset="0"/>
                <a:cs typeface="Times New Roman"/>
              </a:rPr>
              <a:t>Diraqueana</a:t>
            </a:r>
            <a:r>
              <a:rPr lang="pt-BR" sz="2400" i="1" dirty="0" smtClean="0">
                <a:solidFill>
                  <a:srgbClr val="00FF00"/>
                </a:solidFill>
                <a:latin typeface="Calibri" panose="020F0502020204030204" pitchFamily="34" charset="0"/>
                <a:cs typeface="Times New Roman"/>
              </a:rPr>
              <a:t>)</a:t>
            </a:r>
            <a:endParaRPr lang="pt-BR" sz="2400" i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sz="2000" b="1" dirty="0" smtClean="0">
              <a:solidFill>
                <a:srgbClr val="92D05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3600" b="1" dirty="0" smtClean="0">
                <a:solidFill>
                  <a:srgbClr val="FFFF00"/>
                </a:solidFill>
              </a:rPr>
              <a:t> Constantes Fundamentais da </a:t>
            </a:r>
            <a:r>
              <a:rPr lang="el-GR" sz="4000" b="1" dirty="0" smtClean="0">
                <a:solidFill>
                  <a:srgbClr val="FFFF00"/>
                </a:solidFill>
              </a:rPr>
              <a:t>Φ</a:t>
            </a:r>
            <a:r>
              <a:rPr lang="pt-BR" sz="1400" b="1" dirty="0" smtClean="0">
                <a:solidFill>
                  <a:srgbClr val="FFFF00"/>
                </a:solidFill>
              </a:rPr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4000" b="1" baseline="30000" dirty="0" smtClean="0"/>
              <a:t>G</a:t>
            </a:r>
            <a:r>
              <a:rPr lang="pt-BR" sz="4000" b="1" baseline="-25000" dirty="0" smtClean="0"/>
              <a:t>N</a:t>
            </a:r>
            <a:r>
              <a:rPr lang="pt-BR" sz="4000" b="1" baseline="300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000" b="1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800" b="1" baseline="30000" dirty="0" smtClean="0">
                <a:solidFill>
                  <a:srgbClr val="00FF00"/>
                </a:solidFill>
              </a:rPr>
              <a:t>c</a:t>
            </a:r>
            <a:r>
              <a:rPr lang="pt-BR" sz="4800" b="1" baseline="30000" dirty="0" smtClean="0">
                <a:solidFill>
                  <a:srgbClr val="FFFF00"/>
                </a:solidFill>
              </a:rPr>
              <a:t> </a:t>
            </a:r>
            <a:r>
              <a:rPr lang="pt-BR" sz="4000" b="1" dirty="0" smtClean="0">
                <a:solidFill>
                  <a:srgbClr val="FFFF00"/>
                </a:solidFill>
              </a:rPr>
              <a:t>  </a:t>
            </a:r>
            <a:r>
              <a:rPr lang="pt-BR" sz="4000" b="1" baseline="300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400" b="1" baseline="30000" dirty="0" smtClean="0">
                <a:solidFill>
                  <a:schemeClr val="tx2">
                    <a:lumMod val="10000"/>
                  </a:schemeClr>
                </a:solidFill>
              </a:rPr>
              <a:t>e</a:t>
            </a:r>
            <a:r>
              <a:rPr lang="pt-BR" sz="44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pt-BR" sz="4000" b="1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000" b="1" baseline="300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800" b="1" baseline="30000" dirty="0" smtClean="0">
                <a:solidFill>
                  <a:srgbClr val="FF0066"/>
                </a:solidFill>
              </a:rPr>
              <a:t>h</a:t>
            </a:r>
            <a:r>
              <a:rPr lang="pt-BR" sz="4400" b="1" dirty="0" smtClean="0">
                <a:solidFill>
                  <a:srgbClr val="FF0066"/>
                </a:solidFill>
              </a:rPr>
              <a:t> </a:t>
            </a:r>
            <a:r>
              <a:rPr lang="pt-BR" sz="4000" b="1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pt-BR" sz="4000" b="1" baseline="30000" dirty="0" err="1" smtClean="0">
                <a:solidFill>
                  <a:srgbClr val="00FF00"/>
                </a:solidFill>
              </a:rPr>
              <a:t>k</a:t>
            </a:r>
            <a:r>
              <a:rPr lang="pt-BR" sz="4000" b="1" baseline="-25000" dirty="0" err="1" smtClean="0">
                <a:solidFill>
                  <a:srgbClr val="00FF00"/>
                </a:solidFill>
              </a:rPr>
              <a:t>B</a:t>
            </a:r>
            <a:endParaRPr lang="pt-BR" sz="40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sz="1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00FF00"/>
                </a:solidFill>
              </a:rPr>
              <a:t>Estética  e  Física:  </a:t>
            </a:r>
            <a:r>
              <a:rPr lang="pt-BR" sz="3200" b="1" dirty="0" smtClean="0">
                <a:solidFill>
                  <a:srgbClr val="FFFF00"/>
                </a:solidFill>
              </a:rPr>
              <a:t>Bakhtin  e  Dirac</a:t>
            </a:r>
            <a:endParaRPr lang="pt-BR" sz="3200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rgbClr val="FF00FF"/>
                </a:solidFill>
              </a:rPr>
              <a:t>Uma visão mais “humanística” da Física:</a:t>
            </a:r>
          </a:p>
          <a:p>
            <a:endParaRPr lang="pt-BR" sz="2800" dirty="0" smtClean="0"/>
          </a:p>
          <a:p>
            <a:pPr algn="ctr">
              <a:buNone/>
            </a:pPr>
            <a:r>
              <a:rPr lang="pt-BR" sz="2800" b="1" i="1" dirty="0" smtClean="0">
                <a:solidFill>
                  <a:srgbClr val="66FF66"/>
                </a:solidFill>
              </a:rPr>
              <a:t>   “A beleza é o método”</a:t>
            </a:r>
            <a:r>
              <a:rPr lang="pt-BR" sz="1200" b="1" i="1" dirty="0" smtClean="0">
                <a:solidFill>
                  <a:srgbClr val="66FF66"/>
                </a:solidFill>
              </a:rPr>
              <a:t>.</a:t>
            </a:r>
          </a:p>
          <a:p>
            <a:pPr algn="ctr">
              <a:buNone/>
            </a:pPr>
            <a:endParaRPr lang="pt-BR" sz="1200" b="1" dirty="0" smtClean="0">
              <a:solidFill>
                <a:srgbClr val="66FF66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66FF66"/>
              </a:solidFill>
            </a:endParaRPr>
          </a:p>
          <a:p>
            <a:pPr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Por que não a chamada “Física do dia-a-dia”?</a:t>
            </a:r>
            <a:endParaRPr lang="pt-BR" sz="12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pt-BR" sz="2800" b="1" dirty="0" smtClean="0">
                <a:solidFill>
                  <a:srgbClr val="FF00FF"/>
                </a:solidFill>
              </a:rPr>
              <a:t>Por que a abstração?</a:t>
            </a:r>
          </a:p>
          <a:p>
            <a:pPr>
              <a:buNone/>
            </a:pPr>
            <a:r>
              <a:rPr lang="pt-BR" sz="2800" b="1" dirty="0" smtClean="0">
                <a:solidFill>
                  <a:srgbClr val="00FF00"/>
                </a:solidFill>
              </a:rPr>
              <a:t>Menos insight </a:t>
            </a:r>
            <a:r>
              <a:rPr lang="pt-BR" sz="2800" b="1" dirty="0" err="1" smtClean="0">
                <a:solidFill>
                  <a:srgbClr val="00FF00"/>
                </a:solidFill>
              </a:rPr>
              <a:t>Galileo-Newtoniano</a:t>
            </a:r>
            <a:r>
              <a:rPr lang="pt-BR" sz="1200" b="1" dirty="0" smtClean="0">
                <a:solidFill>
                  <a:srgbClr val="00FF00"/>
                </a:solidFill>
              </a:rPr>
              <a:t>.</a:t>
            </a:r>
          </a:p>
          <a:p>
            <a:pPr>
              <a:buNone/>
            </a:pPr>
            <a:r>
              <a:rPr lang="pt-BR" sz="2800" b="1" dirty="0" smtClean="0">
                <a:solidFill>
                  <a:schemeClr val="tx2">
                    <a:lumMod val="10000"/>
                  </a:schemeClr>
                </a:solidFill>
              </a:rPr>
              <a:t>Menos empirismo, mais apelo à </a:t>
            </a:r>
            <a:r>
              <a:rPr lang="pt-BR" sz="2800" b="1" i="1" dirty="0" smtClean="0">
                <a:solidFill>
                  <a:schemeClr val="tx2">
                    <a:lumMod val="10000"/>
                  </a:schemeClr>
                </a:solidFill>
              </a:rPr>
              <a:t>abstração</a:t>
            </a:r>
            <a:r>
              <a:rPr lang="pt-BR" sz="12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endParaRPr lang="pt-BR" sz="12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t-BR" sz="12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t-BR" sz="12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t-BR" sz="28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rgbClr val="66FF66"/>
              </a:solidFill>
            </a:endParaRPr>
          </a:p>
          <a:p>
            <a:pPr>
              <a:buNone/>
            </a:pPr>
            <a:endParaRPr lang="pt-BR" sz="2000" b="1" dirty="0">
              <a:solidFill>
                <a:srgbClr val="66FF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FF00FF"/>
                </a:solidFill>
              </a:rPr>
              <a:t>Temas Universais  </a:t>
            </a:r>
            <a:r>
              <a:rPr lang="pt-BR" sz="3200" b="1" dirty="0" smtClean="0">
                <a:solidFill>
                  <a:srgbClr val="66FF66"/>
                </a:solidFill>
              </a:rPr>
              <a:t>( </a:t>
            </a:r>
            <a:r>
              <a:rPr lang="pt-BR" sz="2400" b="1" dirty="0" smtClean="0">
                <a:solidFill>
                  <a:schemeClr val="tx1"/>
                </a:solidFill>
              </a:rPr>
              <a:t>~ </a:t>
            </a:r>
            <a:r>
              <a:rPr lang="pt-BR" sz="3200" b="1" dirty="0" smtClean="0">
                <a:solidFill>
                  <a:srgbClr val="00FF00"/>
                </a:solidFill>
              </a:rPr>
              <a:t>Disciplinas) 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B0F0"/>
                </a:solidFill>
              </a:rPr>
              <a:t>Tempo </a:t>
            </a:r>
            <a:r>
              <a:rPr lang="pt-BR" sz="2000" b="1" dirty="0" smtClean="0"/>
              <a:t>/</a:t>
            </a:r>
            <a:r>
              <a:rPr lang="pt-BR" sz="2000" b="1" dirty="0" smtClean="0">
                <a:solidFill>
                  <a:srgbClr val="00B0F0"/>
                </a:solidFill>
              </a:rPr>
              <a:t> </a:t>
            </a:r>
            <a:r>
              <a:rPr lang="pt-BR" sz="2000" b="1" dirty="0" smtClean="0">
                <a:solidFill>
                  <a:srgbClr val="00B050"/>
                </a:solidFill>
              </a:rPr>
              <a:t>Espaço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Energia</a:t>
            </a:r>
            <a:r>
              <a:rPr lang="pt-BR" sz="2000" b="1" dirty="0" smtClean="0"/>
              <a:t> / </a:t>
            </a:r>
            <a:r>
              <a:rPr lang="pt-BR" sz="2000" b="1" dirty="0" smtClean="0">
                <a:solidFill>
                  <a:srgbClr val="FF00FF"/>
                </a:solidFill>
              </a:rPr>
              <a:t>Matéria</a:t>
            </a:r>
            <a:endParaRPr lang="pt-BR" sz="2000" b="1" dirty="0" smtClean="0">
              <a:solidFill>
                <a:srgbClr val="FFC000"/>
              </a:solidFill>
            </a:endParaRPr>
          </a:p>
          <a:p>
            <a:r>
              <a:rPr lang="pt-BR" sz="2000" b="1" dirty="0" smtClean="0">
                <a:solidFill>
                  <a:srgbClr val="FFC000"/>
                </a:solidFill>
              </a:rPr>
              <a:t>Simetria </a:t>
            </a:r>
            <a:r>
              <a:rPr lang="pt-BR" sz="2000" b="1" dirty="0" smtClean="0"/>
              <a:t>/</a:t>
            </a:r>
            <a:r>
              <a:rPr lang="pt-BR" sz="2000" b="1" dirty="0" smtClean="0">
                <a:solidFill>
                  <a:srgbClr val="FFC000"/>
                </a:solidFill>
              </a:rPr>
              <a:t> Diversidade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Luz</a:t>
            </a:r>
          </a:p>
          <a:p>
            <a:r>
              <a:rPr lang="pt-BR" sz="2000" b="1" dirty="0" smtClean="0">
                <a:solidFill>
                  <a:srgbClr val="00FF00"/>
                </a:solidFill>
              </a:rPr>
              <a:t>Incerteza e Dualidade</a:t>
            </a:r>
          </a:p>
          <a:p>
            <a:r>
              <a:rPr lang="pt-BR" sz="2000" b="1" dirty="0" smtClean="0">
                <a:solidFill>
                  <a:srgbClr val="FF00FF"/>
                </a:solidFill>
              </a:rPr>
              <a:t>Transformação</a:t>
            </a:r>
            <a:r>
              <a:rPr lang="pt-BR" sz="2000" b="1" dirty="0" smtClean="0">
                <a:solidFill>
                  <a:srgbClr val="FFC000"/>
                </a:solidFill>
              </a:rPr>
              <a:t> </a:t>
            </a:r>
            <a:r>
              <a:rPr lang="pt-BR" sz="2000" b="1" dirty="0" smtClean="0"/>
              <a:t>/</a:t>
            </a:r>
            <a:r>
              <a:rPr lang="pt-BR" sz="2000" b="1" dirty="0" smtClean="0">
                <a:solidFill>
                  <a:srgbClr val="FFC000"/>
                </a:solidFill>
              </a:rPr>
              <a:t> </a:t>
            </a:r>
            <a:r>
              <a:rPr lang="pt-BR" sz="2000" b="1" dirty="0" smtClean="0">
                <a:solidFill>
                  <a:srgbClr val="FF00FF"/>
                </a:solidFill>
              </a:rPr>
              <a:t>Evolução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 parte e o todo</a:t>
            </a:r>
          </a:p>
          <a:p>
            <a:r>
              <a:rPr lang="pt-BR" sz="2000" b="1" dirty="0" smtClean="0">
                <a:solidFill>
                  <a:srgbClr val="FFC000"/>
                </a:solidFill>
              </a:rPr>
              <a:t>Hegemonia </a:t>
            </a:r>
            <a:r>
              <a:rPr lang="pt-BR" sz="2000" b="1" dirty="0" smtClean="0"/>
              <a:t>/</a:t>
            </a:r>
            <a:r>
              <a:rPr lang="pt-BR" sz="2000" b="1" dirty="0" smtClean="0">
                <a:solidFill>
                  <a:srgbClr val="FFC000"/>
                </a:solidFill>
              </a:rPr>
              <a:t> contra-hegemonia</a:t>
            </a:r>
          </a:p>
          <a:p>
            <a:r>
              <a:rPr lang="pt-BR" sz="2000" b="1" dirty="0" err="1" smtClean="0">
                <a:solidFill>
                  <a:srgbClr val="00FF00"/>
                </a:solidFill>
              </a:rPr>
              <a:t>Mais-valia</a:t>
            </a:r>
            <a:endParaRPr lang="pt-BR" sz="2000" b="1" dirty="0" smtClean="0">
              <a:solidFill>
                <a:srgbClr val="00FF00"/>
              </a:solidFill>
            </a:endParaRPr>
          </a:p>
          <a:p>
            <a:r>
              <a:rPr lang="pt-BR" sz="2000" b="1" dirty="0" smtClean="0">
                <a:solidFill>
                  <a:srgbClr val="FFFF00"/>
                </a:solidFill>
              </a:rPr>
              <a:t>Símbolos e significados</a:t>
            </a:r>
          </a:p>
          <a:p>
            <a:r>
              <a:rPr lang="pt-BR" sz="2000" b="1" dirty="0" smtClean="0">
                <a:solidFill>
                  <a:srgbClr val="FF00FF"/>
                </a:solidFill>
              </a:rPr>
              <a:t>Realidade  e  Natureza</a:t>
            </a:r>
          </a:p>
          <a:p>
            <a:r>
              <a:rPr lang="pt-BR" sz="2000" b="1" dirty="0" smtClean="0">
                <a:solidFill>
                  <a:srgbClr val="00FF00"/>
                </a:solidFill>
              </a:rPr>
              <a:t>Ciência e Verdade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noFill/>
        </p:spPr>
        <p:txBody>
          <a:bodyPr/>
          <a:lstStyle/>
          <a:p>
            <a:r>
              <a:rPr lang="pt-BR" sz="3600" smtClean="0">
                <a:solidFill>
                  <a:srgbClr val="FFFF00"/>
                </a:solidFill>
                <a:effectLst/>
              </a:rPr>
              <a:t>Atividades de Suporte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68760"/>
            <a:ext cx="8229600" cy="472721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500" b="1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 i="1" dirty="0" smtClean="0">
                <a:solidFill>
                  <a:srgbClr val="00FF00"/>
                </a:solidFill>
              </a:rPr>
              <a:t>Filosofia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1000" b="1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 i="1" dirty="0" smtClean="0">
                <a:solidFill>
                  <a:srgbClr val="FFFF00"/>
                </a:solidFill>
              </a:rPr>
              <a:t>Palestras sobre temas abordados no programa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1000" b="1" i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b="1" i="1" dirty="0" smtClean="0">
                <a:solidFill>
                  <a:srgbClr val="FFC000"/>
                </a:solidFill>
              </a:rPr>
              <a:t>Palestras sobre políticas educacionais e científicas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1000" b="1" i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 i="1" dirty="0" smtClean="0">
                <a:solidFill>
                  <a:srgbClr val="FF00FF"/>
                </a:solidFill>
              </a:rPr>
              <a:t>Anos temáticos</a:t>
            </a:r>
            <a:r>
              <a:rPr lang="pt-BR" sz="2800" b="1" i="1" dirty="0" smtClean="0">
                <a:solidFill>
                  <a:srgbClr val="FFC000"/>
                </a:solidFill>
              </a:rPr>
              <a:t> </a:t>
            </a:r>
            <a:r>
              <a:rPr lang="pt-BR" sz="2800" b="1" i="1" dirty="0" smtClean="0">
                <a:solidFill>
                  <a:srgbClr val="FF00FF"/>
                </a:solidFill>
              </a:rPr>
              <a:t>(</a:t>
            </a:r>
            <a:r>
              <a:rPr lang="pt-BR" sz="2800" b="1" i="1" dirty="0" smtClean="0">
                <a:solidFill>
                  <a:srgbClr val="FFFF00"/>
                </a:solidFill>
              </a:rPr>
              <a:t>A Ciência em .......</a:t>
            </a:r>
            <a:r>
              <a:rPr lang="pt-BR" sz="2800" b="1" i="1" dirty="0" smtClean="0">
                <a:solidFill>
                  <a:srgbClr val="FF00FF"/>
                </a:solidFill>
              </a:rPr>
              <a:t>)</a:t>
            </a:r>
            <a:endParaRPr lang="pt-BR" sz="2800" b="1" i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z="1000" b="1" i="1" dirty="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b="1" i="1" dirty="0" smtClean="0">
                <a:solidFill>
                  <a:srgbClr val="00FF00"/>
                </a:solidFill>
              </a:rPr>
              <a:t>Debates/Cineclube</a:t>
            </a:r>
          </a:p>
          <a:p>
            <a:pPr>
              <a:lnSpc>
                <a:spcPct val="80000"/>
              </a:lnSpc>
              <a:buNone/>
              <a:defRPr/>
            </a:pPr>
            <a:endParaRPr lang="pt-BR" sz="1200" b="1" i="1" dirty="0" smtClean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pt-BR" sz="2400" b="1" i="1" dirty="0" smtClean="0"/>
              <a:t>Grupos de estudo solidário ao longo da semana</a:t>
            </a:r>
          </a:p>
          <a:p>
            <a:pPr>
              <a:lnSpc>
                <a:spcPct val="80000"/>
              </a:lnSpc>
              <a:buNone/>
              <a:defRPr/>
            </a:pPr>
            <a:endParaRPr lang="pt-BR" sz="1200" b="1" i="1" dirty="0"/>
          </a:p>
          <a:p>
            <a:pPr>
              <a:lnSpc>
                <a:spcPct val="80000"/>
              </a:lnSpc>
              <a:buNone/>
              <a:defRPr/>
            </a:pPr>
            <a:r>
              <a:rPr lang="pt-BR" sz="2400" b="1" i="1" dirty="0" smtClean="0">
                <a:solidFill>
                  <a:srgbClr val="FF00FF"/>
                </a:solidFill>
              </a:rPr>
              <a:t>Clube de leitura  </a:t>
            </a:r>
            <a:r>
              <a:rPr lang="pt-BR" sz="2400" b="1" i="1" dirty="0" smtClean="0">
                <a:solidFill>
                  <a:srgbClr val="FFFF00"/>
                </a:solidFill>
              </a:rPr>
              <a:t>e  </a:t>
            </a:r>
            <a:r>
              <a:rPr lang="pt-BR" sz="2400" b="1" i="1" dirty="0" smtClean="0">
                <a:solidFill>
                  <a:srgbClr val="00FF00"/>
                </a:solidFill>
              </a:rPr>
              <a:t>atividades culturais em Petrópolis</a:t>
            </a:r>
          </a:p>
          <a:p>
            <a:pPr>
              <a:lnSpc>
                <a:spcPct val="80000"/>
              </a:lnSpc>
              <a:buNone/>
              <a:defRPr/>
            </a:pPr>
            <a:endParaRPr lang="pt-BR" sz="1200" b="1" i="1" dirty="0" smtClean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pt-BR" sz="2400" b="1" i="1" dirty="0" smtClean="0">
                <a:solidFill>
                  <a:srgbClr val="FFFF00"/>
                </a:solidFill>
              </a:rPr>
              <a:t>Projetos administrativos</a:t>
            </a:r>
          </a:p>
          <a:p>
            <a:pPr>
              <a:lnSpc>
                <a:spcPct val="80000"/>
              </a:lnSpc>
              <a:buNone/>
              <a:defRPr/>
            </a:pPr>
            <a:endParaRPr lang="pt-BR" sz="1200" b="1" i="1" dirty="0" smtClean="0"/>
          </a:p>
          <a:p>
            <a:pPr>
              <a:lnSpc>
                <a:spcPct val="80000"/>
              </a:lnSpc>
              <a:defRPr/>
            </a:pPr>
            <a:endParaRPr lang="pt-BR" sz="2400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FF00"/>
                </a:solidFill>
              </a:rPr>
              <a:t>Quem é o Professor-Mediador?</a:t>
            </a:r>
            <a:endParaRPr lang="pt-BR" sz="3600" b="1" dirty="0">
              <a:solidFill>
                <a:srgbClr val="00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pt-BR" b="1" dirty="0" smtClean="0">
                <a:solidFill>
                  <a:srgbClr val="FFFF00"/>
                </a:solidFill>
              </a:rPr>
              <a:t>Professor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não atravessador</a:t>
            </a:r>
          </a:p>
          <a:p>
            <a:pPr>
              <a:spcBef>
                <a:spcPts val="600"/>
              </a:spcBef>
            </a:pPr>
            <a:endParaRPr lang="pt-BR" sz="1000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2800" b="1" dirty="0" smtClean="0">
                <a:solidFill>
                  <a:srgbClr val="FF0066"/>
                </a:solidFill>
              </a:rPr>
              <a:t>Os desafios do entrelace de competências</a:t>
            </a:r>
          </a:p>
          <a:p>
            <a:pPr>
              <a:spcBef>
                <a:spcPts val="600"/>
              </a:spcBef>
            </a:pPr>
            <a:endParaRPr lang="pt-BR" sz="1000" dirty="0" smtClean="0">
              <a:solidFill>
                <a:srgbClr val="FFFF00"/>
              </a:solidFill>
            </a:endParaRPr>
          </a:p>
          <a:p>
            <a:pPr>
              <a:spcBef>
                <a:spcPts val="600"/>
              </a:spcBef>
            </a:pPr>
            <a:r>
              <a:rPr lang="pt-BR" dirty="0" smtClean="0">
                <a:solidFill>
                  <a:srgbClr val="66FF66"/>
                </a:solidFill>
              </a:rPr>
              <a:t>Conteúdo x Criatividade x Senso crítico</a:t>
            </a:r>
          </a:p>
          <a:p>
            <a:pPr>
              <a:spcBef>
                <a:spcPts val="600"/>
              </a:spcBef>
              <a:buNone/>
            </a:pPr>
            <a:endParaRPr lang="pt-BR" sz="1000" dirty="0" smtClean="0">
              <a:solidFill>
                <a:srgbClr val="66FF66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Desenvolvimento de novas metodologias</a:t>
            </a:r>
            <a:endParaRPr lang="pt-BR" sz="2800" b="1" dirty="0" smtClean="0">
              <a:solidFill>
                <a:srgbClr val="FFC000"/>
              </a:solidFill>
            </a:endParaRPr>
          </a:p>
          <a:p>
            <a:pPr>
              <a:spcBef>
                <a:spcPts val="600"/>
              </a:spcBef>
            </a:pPr>
            <a:endParaRPr lang="pt-BR" sz="8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pt-BR" sz="2800" b="1" dirty="0" smtClean="0">
                <a:solidFill>
                  <a:srgbClr val="FF00FF"/>
                </a:solidFill>
              </a:rPr>
              <a:t>Educação para o trabalho cooperativo</a:t>
            </a:r>
          </a:p>
          <a:p>
            <a:pPr>
              <a:spcBef>
                <a:spcPts val="600"/>
              </a:spcBef>
            </a:pPr>
            <a:endParaRPr lang="pt-BR" sz="28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pt-BR" sz="2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78DEDE"/>
                </a:solidFill>
              </a:rPr>
              <a:t>Projetos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27240"/>
          </a:xfrm>
        </p:spPr>
        <p:txBody>
          <a:bodyPr/>
          <a:lstStyle/>
          <a:p>
            <a:pPr lvl="4" eaLnBrk="1" hangingPunct="1">
              <a:lnSpc>
                <a:spcPct val="80000"/>
              </a:lnSpc>
              <a:buFontTx/>
              <a:buNone/>
            </a:pPr>
            <a:endParaRPr lang="pt-BR" sz="2400" dirty="0" smtClean="0">
              <a:solidFill>
                <a:srgbClr val="FFC000"/>
              </a:solidFill>
            </a:endParaRPr>
          </a:p>
          <a:p>
            <a:pPr lvl="4" eaLnBrk="1" hangingPunct="1">
              <a:lnSpc>
                <a:spcPct val="80000"/>
              </a:lnSpc>
            </a:pPr>
            <a:r>
              <a:rPr lang="pt-BR" sz="3200" u="sng" dirty="0" smtClean="0">
                <a:solidFill>
                  <a:srgbClr val="FFC000"/>
                </a:solidFill>
              </a:rPr>
              <a:t>www.professorglobal.com</a:t>
            </a:r>
          </a:p>
          <a:p>
            <a:pPr lvl="4" eaLnBrk="1" hangingPunct="1">
              <a:lnSpc>
                <a:spcPct val="80000"/>
              </a:lnSpc>
            </a:pPr>
            <a:endParaRPr lang="pt-BR" sz="2800" u="sng" dirty="0" smtClean="0">
              <a:solidFill>
                <a:srgbClr val="FFC000"/>
              </a:solidFill>
            </a:endParaRPr>
          </a:p>
          <a:p>
            <a:pPr lvl="4" eaLnBrk="1" hangingPunct="1">
              <a:lnSpc>
                <a:spcPct val="80000"/>
              </a:lnSpc>
            </a:pPr>
            <a:r>
              <a:rPr lang="pt-BR" b="1" dirty="0" smtClean="0">
                <a:solidFill>
                  <a:srgbClr val="FF00FF"/>
                </a:solidFill>
              </a:rPr>
              <a:t>“Compartilhando reflexões com a Família”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pt-BR" sz="2400" dirty="0" smtClean="0">
              <a:solidFill>
                <a:srgbClr val="33CC33"/>
              </a:solidFill>
            </a:endParaRPr>
          </a:p>
          <a:p>
            <a:pPr lvl="4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66FF66"/>
                </a:solidFill>
              </a:rPr>
              <a:t>“A Ciência no Brasil”</a:t>
            </a:r>
            <a:endParaRPr lang="pt-BR" sz="1200" b="1" dirty="0" smtClean="0">
              <a:solidFill>
                <a:srgbClr val="66FF66"/>
              </a:solidFill>
            </a:endParaRP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pt-BR" sz="2400" dirty="0" smtClean="0">
              <a:solidFill>
                <a:srgbClr val="66FF66"/>
              </a:solidFill>
            </a:endParaRPr>
          </a:p>
          <a:p>
            <a:pPr lvl="4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FFFF00"/>
                </a:solidFill>
              </a:rPr>
              <a:t>“</a:t>
            </a:r>
            <a:r>
              <a:rPr lang="pt-BR" sz="2400" b="1" dirty="0">
                <a:solidFill>
                  <a:srgbClr val="FFFF00"/>
                </a:solidFill>
              </a:rPr>
              <a:t>S</a:t>
            </a:r>
            <a:r>
              <a:rPr lang="pt-BR" sz="2400" b="1" dirty="0" smtClean="0">
                <a:solidFill>
                  <a:srgbClr val="FFFF00"/>
                </a:solidFill>
              </a:rPr>
              <a:t>ua referência na Plataforma-LATTES”</a:t>
            </a:r>
          </a:p>
          <a:p>
            <a:pPr lvl="4" eaLnBrk="1" hangingPunct="1">
              <a:lnSpc>
                <a:spcPct val="80000"/>
              </a:lnSpc>
            </a:pPr>
            <a:endParaRPr lang="pt-BR" sz="2400" b="1" dirty="0">
              <a:solidFill>
                <a:srgbClr val="FFFF00"/>
              </a:solidFill>
            </a:endParaRPr>
          </a:p>
          <a:p>
            <a:pPr lvl="4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00FF00"/>
                </a:solidFill>
              </a:rPr>
              <a:t>helayel@cbpf.br</a:t>
            </a:r>
            <a:endParaRPr lang="pt-BR" sz="2400" dirty="0" smtClean="0">
              <a:solidFill>
                <a:srgbClr val="00FF00"/>
              </a:solidFill>
            </a:endParaRPr>
          </a:p>
          <a:p>
            <a:pPr lvl="4" eaLnBrk="1" hangingPunct="1">
              <a:lnSpc>
                <a:spcPct val="80000"/>
              </a:lnSpc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8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8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Evasão,  Bolsa-Família, Egressos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rgbClr val="00FF00"/>
                </a:solidFill>
              </a:rPr>
              <a:t>Evolução da evasão</a:t>
            </a:r>
          </a:p>
          <a:p>
            <a:endParaRPr lang="pt-BR" sz="2800" dirty="0"/>
          </a:p>
          <a:p>
            <a:r>
              <a:rPr lang="pt-BR" sz="2800" b="1" dirty="0" smtClean="0">
                <a:solidFill>
                  <a:srgbClr val="FF00FF"/>
                </a:solidFill>
              </a:rPr>
              <a:t>Com o Bolsa-Família: </a:t>
            </a:r>
          </a:p>
          <a:p>
            <a:pPr marL="0" indent="0">
              <a:buNone/>
            </a:pPr>
            <a:r>
              <a:rPr lang="pt-BR" sz="2800" b="1" dirty="0" smtClean="0">
                <a:solidFill>
                  <a:srgbClr val="FF00FF"/>
                </a:solidFill>
              </a:rPr>
              <a:t>    </a:t>
            </a:r>
            <a:r>
              <a:rPr lang="pt-BR" sz="2800" b="1" dirty="0" smtClean="0">
                <a:solidFill>
                  <a:srgbClr val="FFFF00"/>
                </a:solidFill>
              </a:rPr>
              <a:t>resultados visíveis a partir de 2009</a:t>
            </a:r>
          </a:p>
          <a:p>
            <a:endParaRPr lang="pt-BR" sz="2800" b="1" dirty="0">
              <a:solidFill>
                <a:srgbClr val="FFFF00"/>
              </a:solidFill>
            </a:endParaRPr>
          </a:p>
          <a:p>
            <a:r>
              <a:rPr lang="pt-BR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Os Egressos: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</a:t>
            </a:r>
            <a:r>
              <a:rPr lang="pt-BR" sz="2800" b="1" dirty="0" smtClean="0"/>
              <a:t>para onde vão e quem são hoje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1161336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600" b="1" dirty="0" smtClean="0">
                <a:solidFill>
                  <a:srgbClr val="92D050"/>
                </a:solidFill>
              </a:rPr>
              <a:t>Considerações Conclusivas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24 anos de egressos </a:t>
            </a:r>
            <a:r>
              <a:rPr lang="pt-BR" sz="2400" dirty="0" smtClean="0">
                <a:solidFill>
                  <a:srgbClr val="FF00FF"/>
                </a:solidFill>
              </a:rPr>
              <a:t>– quem são? </a:t>
            </a: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chemeClr val="accent2"/>
                </a:solidFill>
              </a:rPr>
              <a:t>     [ </a:t>
            </a:r>
            <a:r>
              <a:rPr lang="pt-BR" sz="2400" u="sng" dirty="0" smtClean="0">
                <a:solidFill>
                  <a:schemeClr val="accent2"/>
                </a:solidFill>
              </a:rPr>
              <a:t>IC</a:t>
            </a:r>
            <a:r>
              <a:rPr lang="pt-BR" sz="2400" dirty="0" smtClean="0">
                <a:solidFill>
                  <a:schemeClr val="accent2"/>
                </a:solidFill>
              </a:rPr>
              <a:t>, </a:t>
            </a:r>
            <a:r>
              <a:rPr lang="pt-BR" sz="2400" u="sng" dirty="0" smtClean="0">
                <a:solidFill>
                  <a:schemeClr val="accent2"/>
                </a:solidFill>
              </a:rPr>
              <a:t>M</a:t>
            </a:r>
            <a:r>
              <a:rPr lang="pt-BR" sz="2400" dirty="0" smtClean="0">
                <a:solidFill>
                  <a:schemeClr val="accent2"/>
                </a:solidFill>
              </a:rPr>
              <a:t>, </a:t>
            </a:r>
            <a:r>
              <a:rPr lang="pt-BR" sz="2400" u="sng" dirty="0" smtClean="0">
                <a:solidFill>
                  <a:schemeClr val="accent2"/>
                </a:solidFill>
              </a:rPr>
              <a:t>D</a:t>
            </a:r>
            <a:r>
              <a:rPr lang="pt-BR" sz="2400" dirty="0" smtClean="0">
                <a:solidFill>
                  <a:schemeClr val="accent2"/>
                </a:solidFill>
              </a:rPr>
              <a:t>, </a:t>
            </a:r>
            <a:r>
              <a:rPr lang="pt-BR" sz="2400" u="sng" dirty="0" smtClean="0">
                <a:solidFill>
                  <a:schemeClr val="accent2"/>
                </a:solidFill>
              </a:rPr>
              <a:t>Professores Adjuntos</a:t>
            </a:r>
            <a:r>
              <a:rPr lang="pt-BR" sz="2400" dirty="0" smtClean="0">
                <a:solidFill>
                  <a:schemeClr val="accent2"/>
                </a:solidFill>
              </a:rPr>
              <a:t> ] - </a:t>
            </a:r>
            <a:r>
              <a:rPr lang="pt-BR" sz="2400" dirty="0" smtClean="0">
                <a:solidFill>
                  <a:srgbClr val="85E0E0"/>
                </a:solidFill>
              </a:rPr>
              <a:t>o retorno ao Núcleo</a:t>
            </a:r>
          </a:p>
          <a:p>
            <a:pPr>
              <a:buFontTx/>
              <a:buNone/>
              <a:defRPr/>
            </a:pPr>
            <a:endParaRPr lang="pt-BR" sz="800" dirty="0" smtClean="0">
              <a:solidFill>
                <a:srgbClr val="85E0E0"/>
              </a:solidFill>
            </a:endParaRPr>
          </a:p>
          <a:p>
            <a:pPr>
              <a:defRPr/>
            </a:pPr>
            <a:r>
              <a:rPr lang="pt-BR" sz="2400" dirty="0" smtClean="0">
                <a:solidFill>
                  <a:srgbClr val="FF00FF"/>
                </a:solidFill>
              </a:rPr>
              <a:t>Análise dos riscos </a:t>
            </a:r>
            <a:r>
              <a:rPr lang="pt-BR" sz="2400" dirty="0" smtClean="0">
                <a:solidFill>
                  <a:srgbClr val="FFFF00"/>
                </a:solidFill>
              </a:rPr>
              <a:t>(quem estamos preparando?)</a:t>
            </a:r>
          </a:p>
          <a:p>
            <a:pPr>
              <a:buFontTx/>
              <a:buNone/>
              <a:defRPr/>
            </a:pPr>
            <a:endParaRPr lang="pt-BR" sz="800" dirty="0" smtClean="0">
              <a:solidFill>
                <a:srgbClr val="78DEDE"/>
              </a:solidFill>
            </a:endParaRPr>
          </a:p>
          <a:p>
            <a:pPr>
              <a:defRPr/>
            </a:pPr>
            <a:r>
              <a:rPr lang="pt-BR" sz="2400" dirty="0" smtClean="0">
                <a:solidFill>
                  <a:srgbClr val="FF0000"/>
                </a:solidFill>
              </a:rPr>
              <a:t>Formação de jovens cientistas oriundos das classes populares:</a:t>
            </a: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         a Física motivando o ingresso no mundo do</a:t>
            </a: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         Conhecimento</a:t>
            </a:r>
            <a:r>
              <a:rPr lang="pt-BR" sz="1600" dirty="0" smtClean="0">
                <a:solidFill>
                  <a:srgbClr val="FFFF00"/>
                </a:solidFill>
              </a:rPr>
              <a:t>.</a:t>
            </a:r>
          </a:p>
          <a:p>
            <a:pPr>
              <a:buFontTx/>
              <a:buNone/>
              <a:defRPr/>
            </a:pPr>
            <a:endParaRPr lang="pt-BR" sz="1000" dirty="0" smtClean="0">
              <a:solidFill>
                <a:srgbClr val="33CC33"/>
              </a:solidFill>
            </a:endParaRPr>
          </a:p>
          <a:p>
            <a:pPr algn="ctr">
              <a:buFontTx/>
              <a:buNone/>
              <a:defRPr/>
            </a:pPr>
            <a:r>
              <a:rPr lang="pt-BR" sz="2400" dirty="0" smtClean="0">
                <a:solidFill>
                  <a:srgbClr val="FFFF00"/>
                </a:solidFill>
              </a:rPr>
              <a:t>        </a:t>
            </a:r>
            <a:r>
              <a:rPr lang="pt-BR" sz="2400" dirty="0" smtClean="0">
                <a:solidFill>
                  <a:srgbClr val="00FF00"/>
                </a:solidFill>
              </a:rPr>
              <a:t>Quantos físicos estimulamos? </a:t>
            </a:r>
            <a:r>
              <a:rPr lang="pt-BR" sz="2400" dirty="0" smtClean="0">
                <a:solidFill>
                  <a:srgbClr val="66FF66"/>
                </a:solidFill>
              </a:rPr>
              <a:t>Quantos antropólogos?</a:t>
            </a: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66FF66"/>
                </a:solidFill>
              </a:rPr>
              <a:t>        </a:t>
            </a:r>
            <a:r>
              <a:rPr lang="pt-BR" sz="2400" dirty="0" smtClean="0"/>
              <a:t>E quantos outros?     </a:t>
            </a:r>
            <a:r>
              <a:rPr lang="pt-BR" sz="2400" b="1" dirty="0" smtClean="0">
                <a:solidFill>
                  <a:srgbClr val="FFFF00"/>
                </a:solidFill>
              </a:rPr>
              <a:t>Jornada das Vocações</a:t>
            </a:r>
            <a:r>
              <a:rPr lang="pt-BR" sz="1200" b="1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buFontTx/>
              <a:buNone/>
              <a:defRPr/>
            </a:pPr>
            <a:r>
              <a:rPr lang="pt-BR" sz="2400" dirty="0" smtClean="0">
                <a:solidFill>
                  <a:srgbClr val="66FF66"/>
                </a:solidFill>
              </a:rPr>
              <a:t>        </a:t>
            </a:r>
            <a:endParaRPr lang="pt-BR" sz="2400" b="1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66FF66"/>
                </a:solidFill>
              </a:rPr>
              <a:t>        </a:t>
            </a:r>
          </a:p>
          <a:p>
            <a:pPr>
              <a:buFontTx/>
              <a:buNone/>
              <a:defRPr/>
            </a:pPr>
            <a:endParaRPr lang="pt-BR" sz="2400" dirty="0" smtClean="0"/>
          </a:p>
          <a:p>
            <a:pPr algn="ctr">
              <a:buFontTx/>
              <a:buNone/>
              <a:defRPr/>
            </a:pPr>
            <a:r>
              <a:rPr lang="pt-BR" sz="1800" dirty="0" smtClean="0">
                <a:solidFill>
                  <a:srgbClr val="FFFF00"/>
                </a:solidFill>
              </a:rPr>
              <a:t>      </a:t>
            </a:r>
            <a:endParaRPr lang="pt-BR" sz="24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endParaRPr lang="pt-BR" sz="2400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pt-BR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3600" b="1" dirty="0" smtClean="0">
                <a:solidFill>
                  <a:srgbClr val="FF00FF"/>
                </a:solidFill>
                <a:effectLst/>
              </a:rPr>
              <a:t>Considerações Conclusivas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rgbClr val="FF0000"/>
                </a:solidFill>
              </a:rPr>
              <a:t>Jovem da classe popular:</a:t>
            </a:r>
            <a:r>
              <a:rPr lang="pt-BR" sz="2400" dirty="0" smtClean="0">
                <a:solidFill>
                  <a:srgbClr val="33CC33"/>
                </a:solidFill>
              </a:rPr>
              <a:t> Destino </a:t>
            </a:r>
            <a:r>
              <a:rPr lang="pt-BR" sz="2400" dirty="0">
                <a:solidFill>
                  <a:srgbClr val="33CC33"/>
                </a:solidFill>
              </a:rPr>
              <a:t>social traçado: quais as suas chances</a:t>
            </a:r>
            <a:r>
              <a:rPr lang="pt-BR" sz="2400" dirty="0" smtClean="0">
                <a:solidFill>
                  <a:srgbClr val="33CC33"/>
                </a:solidFill>
              </a:rPr>
              <a:t>?</a:t>
            </a:r>
          </a:p>
          <a:p>
            <a:endParaRPr lang="pt-BR" sz="800" dirty="0" smtClean="0">
              <a:solidFill>
                <a:srgbClr val="33CC33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Prestador de serviço </a:t>
            </a:r>
            <a:r>
              <a:rPr lang="pt-BR" sz="2400" dirty="0" smtClean="0"/>
              <a:t>ou</a:t>
            </a:r>
            <a:r>
              <a:rPr lang="pt-BR" sz="2400" dirty="0" smtClean="0">
                <a:solidFill>
                  <a:srgbClr val="33CC33"/>
                </a:solidFill>
              </a:rPr>
              <a:t> </a:t>
            </a:r>
            <a:r>
              <a:rPr lang="pt-BR" sz="2400" dirty="0" smtClean="0">
                <a:solidFill>
                  <a:srgbClr val="85E0E0"/>
                </a:solidFill>
              </a:rPr>
              <a:t>produtor de </a:t>
            </a:r>
            <a:r>
              <a:rPr lang="pt-BR" sz="2400" dirty="0" smtClean="0">
                <a:solidFill>
                  <a:srgbClr val="ADEBEB"/>
                </a:solidFill>
              </a:rPr>
              <a:t>conhecimento?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ADEBEB"/>
                </a:solidFill>
              </a:rPr>
              <a:t> </a:t>
            </a:r>
            <a:r>
              <a:rPr lang="pt-BR" sz="2400" dirty="0" smtClean="0">
                <a:solidFill>
                  <a:srgbClr val="33CC33"/>
                </a:solidFill>
              </a:rPr>
              <a:t>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b="1" dirty="0" smtClean="0">
                <a:solidFill>
                  <a:srgbClr val="FF00FF"/>
                </a:solidFill>
              </a:rPr>
              <a:t>Física:</a:t>
            </a:r>
            <a:r>
              <a:rPr lang="pt-BR" sz="2400" dirty="0" smtClean="0">
                <a:solidFill>
                  <a:srgbClr val="66FF66"/>
                </a:solidFill>
              </a:rPr>
              <a:t> </a:t>
            </a:r>
            <a:r>
              <a:rPr lang="pt-BR" sz="2400" b="1" dirty="0" smtClean="0">
                <a:solidFill>
                  <a:srgbClr val="FFFF00"/>
                </a:solidFill>
              </a:rPr>
              <a:t>disciplina excludente </a:t>
            </a:r>
            <a:r>
              <a:rPr lang="pt-BR" sz="2400" b="1" dirty="0" smtClean="0">
                <a:solidFill>
                  <a:srgbClr val="FF00FF"/>
                </a:solidFill>
              </a:rPr>
              <a:t>/ </a:t>
            </a:r>
            <a:r>
              <a:rPr lang="pt-BR" sz="2400" b="1" dirty="0" smtClean="0">
                <a:solidFill>
                  <a:srgbClr val="66FF66"/>
                </a:solidFill>
              </a:rPr>
              <a:t>prática regeneradora</a:t>
            </a:r>
            <a:r>
              <a:rPr lang="pt-BR" sz="1200" b="1" dirty="0" smtClean="0">
                <a:solidFill>
                  <a:srgbClr val="66FF66"/>
                </a:solidFill>
              </a:rPr>
              <a:t>.</a:t>
            </a:r>
          </a:p>
          <a:p>
            <a:endParaRPr lang="pt-BR" sz="800" b="1" dirty="0" smtClean="0">
              <a:solidFill>
                <a:srgbClr val="66FF66"/>
              </a:solidFill>
            </a:endParaRPr>
          </a:p>
          <a:p>
            <a:r>
              <a:rPr lang="pt-BR" sz="2400" b="1" dirty="0" smtClean="0">
                <a:solidFill>
                  <a:srgbClr val="FFFF00"/>
                </a:solidFill>
              </a:rPr>
              <a:t>Histórias de vida construídas a partir da Física</a:t>
            </a:r>
            <a:endParaRPr lang="pt-BR" sz="1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sz="1200" b="1" dirty="0" smtClean="0">
              <a:solidFill>
                <a:srgbClr val="FFFF00"/>
              </a:solidFill>
            </a:endParaRPr>
          </a:p>
          <a:p>
            <a:r>
              <a:rPr lang="pt-BR" sz="2400" b="1" dirty="0" smtClean="0">
                <a:solidFill>
                  <a:srgbClr val="00FF00"/>
                </a:solidFill>
              </a:rPr>
              <a:t>O papel do Professor de Física</a:t>
            </a:r>
            <a:r>
              <a:rPr lang="pt-BR" sz="1800" b="1" dirty="0" smtClean="0">
                <a:solidFill>
                  <a:srgbClr val="00FF00"/>
                </a:solidFill>
              </a:rPr>
              <a:t>: </a:t>
            </a:r>
            <a:endParaRPr lang="pt-BR" sz="1800" b="1" dirty="0" smtClean="0">
              <a:solidFill>
                <a:srgbClr val="66FF66"/>
              </a:solidFill>
            </a:endParaRPr>
          </a:p>
          <a:p>
            <a:pPr>
              <a:buNone/>
            </a:pPr>
            <a:r>
              <a:rPr lang="pt-BR" sz="2400" b="1" dirty="0" smtClean="0">
                <a:solidFill>
                  <a:srgbClr val="66FF66"/>
                </a:solidFill>
              </a:rPr>
              <a:t>   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como redimensioná-lo</a:t>
            </a: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Ensino/Pesquisa</a:t>
            </a:r>
            <a:r>
              <a:rPr lang="pt-BR" sz="1200" b="1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endParaRPr lang="pt-BR" sz="1200" b="1" dirty="0" smtClean="0">
              <a:solidFill>
                <a:srgbClr val="FFFF00"/>
              </a:solidFill>
            </a:endParaRPr>
          </a:p>
          <a:p>
            <a:endParaRPr lang="pt-B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66FF66"/>
                </a:solidFill>
              </a:rPr>
              <a:t>Luz  </a:t>
            </a:r>
            <a:r>
              <a:rPr lang="pt-BR" sz="3200" b="1" dirty="0" smtClean="0">
                <a:solidFill>
                  <a:schemeClr val="tx1"/>
                </a:solidFill>
              </a:rPr>
              <a:t>e</a:t>
            </a:r>
            <a:r>
              <a:rPr lang="pt-BR" sz="3200" b="1" dirty="0" smtClean="0">
                <a:solidFill>
                  <a:srgbClr val="66FF66"/>
                </a:solidFill>
              </a:rPr>
              <a:t>  Neutrinos  </a:t>
            </a:r>
            <a:r>
              <a:rPr lang="pt-BR" sz="3200" b="1" dirty="0" smtClean="0">
                <a:solidFill>
                  <a:schemeClr val="tx1"/>
                </a:solidFill>
              </a:rPr>
              <a:t>-</a:t>
            </a:r>
            <a:r>
              <a:rPr lang="pt-BR" sz="3200" b="1" dirty="0" smtClean="0">
                <a:solidFill>
                  <a:srgbClr val="66FF66"/>
                </a:solidFill>
              </a:rPr>
              <a:t>  </a:t>
            </a:r>
            <a:r>
              <a:rPr lang="pt-BR" sz="3200" b="1" dirty="0" smtClean="0">
                <a:solidFill>
                  <a:srgbClr val="FFFF00"/>
                </a:solidFill>
              </a:rPr>
              <a:t>o contexto da </a:t>
            </a:r>
            <a:r>
              <a:rPr lang="el-GR" sz="3600" b="1" dirty="0" smtClean="0">
                <a:solidFill>
                  <a:srgbClr val="FFFF00"/>
                </a:solidFill>
              </a:rPr>
              <a:t>Φ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495800"/>
          </a:xfrm>
        </p:spPr>
        <p:txBody>
          <a:bodyPr/>
          <a:lstStyle/>
          <a:p>
            <a:endParaRPr lang="pt-BR" b="1" dirty="0" smtClean="0">
              <a:solidFill>
                <a:srgbClr val="FFFF00"/>
              </a:solidFill>
            </a:endParaRPr>
          </a:p>
          <a:p>
            <a:r>
              <a:rPr lang="pt-BR" b="1" dirty="0" smtClean="0">
                <a:solidFill>
                  <a:srgbClr val="FFFF00"/>
                </a:solidFill>
              </a:rPr>
              <a:t>Luz</a:t>
            </a:r>
            <a:r>
              <a:rPr lang="pt-BR" b="1" dirty="0" smtClean="0">
                <a:solidFill>
                  <a:srgbClr val="FF00FF"/>
                </a:solidFill>
              </a:rPr>
              <a:t>  </a:t>
            </a:r>
            <a:r>
              <a:rPr lang="pt-BR" b="1" dirty="0" smtClean="0"/>
              <a:t>e</a:t>
            </a:r>
            <a:r>
              <a:rPr lang="pt-BR" b="1" dirty="0" smtClean="0">
                <a:solidFill>
                  <a:srgbClr val="FF00FF"/>
                </a:solidFill>
              </a:rPr>
              <a:t>  Neutrinos Sociais</a:t>
            </a:r>
            <a:r>
              <a:rPr lang="pt-BR" sz="2000" b="1" dirty="0" smtClean="0"/>
              <a:t>,</a:t>
            </a:r>
            <a:r>
              <a:rPr lang="pt-BR" b="1" dirty="0" smtClean="0"/>
              <a:t>  por quê?</a:t>
            </a:r>
          </a:p>
          <a:p>
            <a:endParaRPr lang="pt-BR" b="1" dirty="0"/>
          </a:p>
          <a:p>
            <a:r>
              <a:rPr lang="pt-BR" sz="2800" b="1" dirty="0" smtClean="0">
                <a:solidFill>
                  <a:srgbClr val="66FF66"/>
                </a:solidFill>
              </a:rPr>
              <a:t>“</a:t>
            </a:r>
            <a:r>
              <a:rPr lang="pt-BR" b="1" dirty="0" smtClean="0">
                <a:solidFill>
                  <a:srgbClr val="66FF66"/>
                </a:solidFill>
              </a:rPr>
              <a:t>Seja VC mesmo a mudança que VC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66FF66"/>
                </a:solidFill>
              </a:rPr>
              <a:t> </a:t>
            </a:r>
            <a:r>
              <a:rPr lang="pt-BR" b="1" dirty="0" smtClean="0">
                <a:solidFill>
                  <a:srgbClr val="66FF66"/>
                </a:solidFill>
              </a:rPr>
              <a:t>    quer no mundo</a:t>
            </a:r>
            <a:r>
              <a:rPr lang="pt-BR" sz="800" b="1" dirty="0" smtClean="0">
                <a:solidFill>
                  <a:srgbClr val="66FF66"/>
                </a:solidFill>
              </a:rPr>
              <a:t>.</a:t>
            </a:r>
            <a:r>
              <a:rPr lang="pt-BR" sz="2800" b="1" dirty="0" smtClean="0">
                <a:solidFill>
                  <a:srgbClr val="66FF66"/>
                </a:solidFill>
              </a:rPr>
              <a:t>”</a:t>
            </a:r>
            <a:r>
              <a:rPr lang="pt-BR" b="1" dirty="0" smtClean="0">
                <a:solidFill>
                  <a:srgbClr val="66FF66"/>
                </a:solidFill>
              </a:rPr>
              <a:t> </a:t>
            </a:r>
            <a:r>
              <a:rPr lang="pt-BR" b="1" dirty="0" smtClean="0"/>
              <a:t>  </a:t>
            </a:r>
            <a:r>
              <a:rPr lang="pt-BR" sz="2800" b="1" dirty="0" smtClean="0">
                <a:solidFill>
                  <a:srgbClr val="FF00FF"/>
                </a:solidFill>
              </a:rPr>
              <a:t>[ </a:t>
            </a:r>
            <a:r>
              <a:rPr lang="pt-BR" sz="2800" b="1" dirty="0" err="1" smtClean="0">
                <a:solidFill>
                  <a:srgbClr val="FF00FF"/>
                </a:solidFill>
              </a:rPr>
              <a:t>Ghandi</a:t>
            </a:r>
            <a:r>
              <a:rPr lang="pt-BR" sz="2800" b="1" dirty="0" smtClean="0">
                <a:solidFill>
                  <a:srgbClr val="FF00FF"/>
                </a:solidFill>
              </a:rPr>
              <a:t> ]</a:t>
            </a:r>
          </a:p>
          <a:p>
            <a:pPr marL="0" indent="0">
              <a:buNone/>
            </a:pPr>
            <a:endParaRPr lang="pt-BR" sz="28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pt-BR" b="1" dirty="0" smtClean="0"/>
              <a:t>     </a:t>
            </a:r>
            <a:r>
              <a:rPr lang="pt-BR" i="1" dirty="0" smtClean="0"/>
              <a:t>Por que trabalhamos esta visão?</a:t>
            </a:r>
            <a:endParaRPr lang="pt-BR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Considerações Conclusivas</a:t>
            </a:r>
            <a:endParaRPr lang="pt-BR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24 anos de um movimento político, mas apartidário</a:t>
            </a:r>
            <a:r>
              <a:rPr lang="pt-BR" sz="2400" dirty="0" smtClean="0"/>
              <a:t>;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rgbClr val="00FF00"/>
                </a:solidFill>
              </a:rPr>
              <a:t>Nenhuma forma de apoio financeiro</a:t>
            </a:r>
            <a:r>
              <a:rPr lang="pt-BR" sz="2400" dirty="0" smtClean="0"/>
              <a:t>;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rgbClr val="FF00FF"/>
                </a:solidFill>
              </a:rPr>
              <a:t>Preciosa parceria do Colégio Santa Catarina</a:t>
            </a:r>
            <a:r>
              <a:rPr lang="pt-BR" sz="2400" dirty="0" smtClean="0"/>
              <a:t>;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rgbClr val="FFC000"/>
                </a:solidFill>
              </a:rPr>
              <a:t>Sem Vestibular, sem ENEM</a:t>
            </a:r>
            <a:r>
              <a:rPr lang="pt-BR" sz="2400" dirty="0" smtClean="0"/>
              <a:t>;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rgbClr val="00FF00"/>
                </a:solidFill>
              </a:rPr>
              <a:t>Vivemos ou sobrevivemos</a:t>
            </a:r>
            <a:r>
              <a:rPr lang="pt-BR" sz="2400" dirty="0" smtClean="0"/>
              <a:t>?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rgbClr val="FFFF00"/>
                </a:solidFill>
              </a:rPr>
              <a:t>O que, então, buscam os nossos jovens, tantas vezes considerados dispersos e desinteressados</a:t>
            </a:r>
            <a:r>
              <a:rPr lang="pt-BR" sz="2400" dirty="0" smtClean="0"/>
              <a:t>?</a:t>
            </a:r>
          </a:p>
          <a:p>
            <a:endParaRPr lang="pt-BR" sz="1200" dirty="0" smtClean="0"/>
          </a:p>
          <a:p>
            <a:r>
              <a:rPr lang="pt-BR" sz="2400" b="1" dirty="0" smtClean="0">
                <a:solidFill>
                  <a:schemeClr val="tx2">
                    <a:lumMod val="10000"/>
                  </a:schemeClr>
                </a:solidFill>
              </a:rPr>
              <a:t>Que Escola estamos buscando?</a:t>
            </a:r>
          </a:p>
          <a:p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solidFill>
                  <a:srgbClr val="00FF00"/>
                </a:solidFill>
              </a:rPr>
              <a:t>Definindo </a:t>
            </a:r>
            <a:r>
              <a:rPr lang="pt-BR" sz="3600" b="1" dirty="0">
                <a:solidFill>
                  <a:srgbClr val="00FF00"/>
                </a:solidFill>
              </a:rPr>
              <a:t>o</a:t>
            </a:r>
            <a:r>
              <a:rPr lang="pt-BR" sz="3600" b="1" dirty="0" smtClean="0">
                <a:solidFill>
                  <a:srgbClr val="00FF00"/>
                </a:solidFill>
              </a:rPr>
              <a:t> contexto</a:t>
            </a:r>
            <a:endParaRPr lang="pt-BR" sz="3600" b="1" dirty="0">
              <a:solidFill>
                <a:srgbClr val="00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Grupo de Pesquisa:</a:t>
            </a:r>
          </a:p>
          <a:p>
            <a:pPr>
              <a:buNone/>
            </a:pPr>
            <a:r>
              <a:rPr lang="pt-BR" sz="2800" b="1" dirty="0" smtClean="0">
                <a:solidFill>
                  <a:srgbClr val="FFFF00"/>
                </a:solidFill>
              </a:rPr>
              <a:t>    “Física e Humanidades” – LATTES/CNPq </a:t>
            </a:r>
            <a:r>
              <a:rPr lang="pt-BR" sz="1400" b="1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pt-BR" sz="1200" dirty="0" smtClean="0"/>
          </a:p>
          <a:p>
            <a:r>
              <a:rPr lang="pt-B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Grupo de Física Teórica José Leite Lopes</a:t>
            </a:r>
            <a:r>
              <a:rPr lang="pt-BR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pt-BR" sz="1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pt-BR" b="1" dirty="0" smtClean="0">
                <a:solidFill>
                  <a:srgbClr val="FF0066"/>
                </a:solidFill>
              </a:rPr>
              <a:t>A situação em AGO 1994</a:t>
            </a:r>
            <a:r>
              <a:rPr lang="pt-BR" sz="1200" b="1" dirty="0" smtClean="0">
                <a:solidFill>
                  <a:srgbClr val="FF0066"/>
                </a:solidFill>
              </a:rPr>
              <a:t>.</a:t>
            </a:r>
          </a:p>
          <a:p>
            <a:pPr>
              <a:buNone/>
            </a:pPr>
            <a:endParaRPr lang="pt-BR" sz="800" dirty="0" smtClean="0"/>
          </a:p>
          <a:p>
            <a:r>
              <a:rPr lang="pt-BR" b="1" dirty="0" smtClean="0">
                <a:solidFill>
                  <a:srgbClr val="00FF00"/>
                </a:solidFill>
                <a:latin typeface="+mj-lt"/>
              </a:rPr>
              <a:t>Por que / como  nasceu o Projeto?</a:t>
            </a:r>
          </a:p>
          <a:p>
            <a:endParaRPr lang="pt-BR" sz="800" b="1" dirty="0" smtClean="0">
              <a:solidFill>
                <a:srgbClr val="00FF00"/>
              </a:solidFill>
            </a:endParaRPr>
          </a:p>
          <a:p>
            <a:r>
              <a:rPr lang="pt-BR" sz="2800" b="1" dirty="0" smtClean="0">
                <a:solidFill>
                  <a:srgbClr val="FFFF00"/>
                </a:solidFill>
                <a:latin typeface="+mj-lt"/>
              </a:rPr>
              <a:t>Quem </a:t>
            </a:r>
            <a:r>
              <a:rPr lang="pt-BR" sz="2800" b="1" dirty="0" smtClean="0">
                <a:latin typeface="+mj-lt"/>
              </a:rPr>
              <a:t>eram</a:t>
            </a:r>
            <a:r>
              <a:rPr lang="pt-BR" sz="2800" b="1" dirty="0" smtClean="0">
                <a:solidFill>
                  <a:srgbClr val="FFFF00"/>
                </a:solidFill>
                <a:latin typeface="+mj-lt"/>
              </a:rPr>
              <a:t> e quem </a:t>
            </a:r>
            <a:r>
              <a:rPr lang="pt-BR" sz="2800" b="1" dirty="0" smtClean="0">
                <a:latin typeface="+mj-lt"/>
              </a:rPr>
              <a:t>são</a:t>
            </a:r>
            <a:r>
              <a:rPr lang="pt-BR" sz="2800" b="1" dirty="0" smtClean="0">
                <a:solidFill>
                  <a:srgbClr val="FFFF00"/>
                </a:solidFill>
                <a:latin typeface="+mj-lt"/>
              </a:rPr>
              <a:t> os nossos neutrinos sociais?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rgbClr val="FF00FF"/>
                </a:solidFill>
              </a:rPr>
              <a:t>Relato de Experiência</a:t>
            </a:r>
            <a:endParaRPr lang="pt-BR" sz="2800" b="1" dirty="0">
              <a:solidFill>
                <a:srgbClr val="FF00FF"/>
              </a:solidFill>
            </a:endParaRP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pt-BR" sz="2400" dirty="0" err="1" smtClean="0"/>
              <a:t>Público-alvo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rgbClr val="FFFF00"/>
                </a:solidFill>
              </a:rPr>
              <a:t>jovens/adultos do Ensino Médio, </a:t>
            </a:r>
          </a:p>
          <a:p>
            <a:pPr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                     </a:t>
            </a:r>
            <a:r>
              <a:rPr lang="pt-BR" sz="2400" b="1" i="1" dirty="0" smtClean="0">
                <a:solidFill>
                  <a:srgbClr val="FF0000"/>
                </a:solidFill>
              </a:rPr>
              <a:t>oriundos </a:t>
            </a:r>
            <a:r>
              <a:rPr lang="pt-BR" sz="2400" i="1" dirty="0" smtClean="0">
                <a:solidFill>
                  <a:srgbClr val="FFFF00"/>
                </a:solidFill>
              </a:rPr>
              <a:t>das</a:t>
            </a:r>
            <a:r>
              <a:rPr lang="pt-BR" sz="2400" b="1" i="1" dirty="0" smtClean="0">
                <a:solidFill>
                  <a:srgbClr val="FFFF00"/>
                </a:solidFill>
              </a:rPr>
              <a:t> </a:t>
            </a:r>
            <a:r>
              <a:rPr lang="pt-BR" sz="2400" b="1" i="1" dirty="0" smtClean="0">
                <a:solidFill>
                  <a:srgbClr val="FF0000"/>
                </a:solidFill>
              </a:rPr>
              <a:t>classes populares</a:t>
            </a:r>
            <a:r>
              <a:rPr lang="pt-BR" sz="12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pt-BR" sz="1200" b="1" i="1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pt-BR" sz="2400" b="1" i="1" dirty="0" smtClean="0">
                <a:solidFill>
                  <a:srgbClr val="00FF00"/>
                </a:solidFill>
              </a:rPr>
              <a:t>Estudantes trabalhadores</a:t>
            </a:r>
            <a:r>
              <a:rPr lang="pt-BR" sz="1400" b="1" i="1" dirty="0" smtClean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r>
              <a:rPr lang="pt-BR" sz="2400" dirty="0" smtClean="0"/>
              <a:t>Renda média familiar  ~  </a:t>
            </a:r>
            <a:r>
              <a:rPr lang="pt-BR" sz="2400" b="1" dirty="0" smtClean="0">
                <a:solidFill>
                  <a:srgbClr val="00FF00"/>
                </a:solidFill>
                <a:latin typeface="+mj-lt"/>
              </a:rPr>
              <a:t>1.5 - 3 salários-mínimos</a:t>
            </a:r>
            <a:r>
              <a:rPr lang="pt-BR" sz="1200" b="1" dirty="0" smtClean="0">
                <a:solidFill>
                  <a:srgbClr val="66FF66"/>
                </a:solidFill>
                <a:latin typeface="+mj-lt"/>
              </a:rPr>
              <a:t>.</a:t>
            </a:r>
          </a:p>
          <a:p>
            <a:pPr>
              <a:buFontTx/>
              <a:buNone/>
            </a:pPr>
            <a:endParaRPr lang="pt-BR" sz="1400" dirty="0" smtClean="0"/>
          </a:p>
          <a:p>
            <a:pPr>
              <a:buFontTx/>
              <a:buNone/>
            </a:pPr>
            <a:r>
              <a:rPr lang="pt-BR" sz="2400" dirty="0" smtClean="0"/>
              <a:t>Tempo de atividades: </a:t>
            </a:r>
            <a:r>
              <a:rPr lang="pt-BR" sz="2400" b="1" dirty="0" smtClean="0">
                <a:solidFill>
                  <a:srgbClr val="00FF00"/>
                </a:solidFill>
              </a:rPr>
              <a:t>1994 – 2018</a:t>
            </a:r>
            <a:r>
              <a:rPr lang="pt-BR" sz="1200" b="1" dirty="0" smtClean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None/>
            </a:pPr>
            <a:endParaRPr lang="pt-BR" sz="1400" dirty="0" smtClean="0"/>
          </a:p>
          <a:p>
            <a:pPr>
              <a:buFontTx/>
              <a:buNone/>
            </a:pPr>
            <a:r>
              <a:rPr lang="pt-BR" sz="2400" dirty="0" smtClean="0"/>
              <a:t>Ambiente de trabalho:  </a:t>
            </a:r>
            <a:r>
              <a:rPr lang="pt-BR" sz="2800" b="1" dirty="0" smtClean="0">
                <a:solidFill>
                  <a:srgbClr val="00FF00"/>
                </a:solidFill>
              </a:rPr>
              <a:t>PVNC – Petrópolis</a:t>
            </a:r>
            <a:r>
              <a:rPr lang="pt-BR" sz="1400" b="1" dirty="0" smtClean="0">
                <a:solidFill>
                  <a:srgbClr val="00FF00"/>
                </a:solidFill>
              </a:rPr>
              <a:t>.</a:t>
            </a:r>
            <a:r>
              <a:rPr lang="pt-BR" sz="2800" b="1" dirty="0" smtClean="0">
                <a:solidFill>
                  <a:srgbClr val="00FF00"/>
                </a:solidFill>
              </a:rPr>
              <a:t> </a:t>
            </a:r>
          </a:p>
          <a:p>
            <a:pPr>
              <a:buFontTx/>
              <a:buNone/>
            </a:pPr>
            <a:endParaRPr lang="pt-BR" sz="1400" b="1" dirty="0" smtClean="0">
              <a:solidFill>
                <a:srgbClr val="33CC33"/>
              </a:solidFill>
            </a:endParaRPr>
          </a:p>
          <a:p>
            <a:pPr>
              <a:buFontTx/>
              <a:buNone/>
            </a:pPr>
            <a:r>
              <a:rPr lang="pt-BR" sz="2400" dirty="0" smtClean="0"/>
              <a:t>Desafio:</a:t>
            </a:r>
            <a:r>
              <a:rPr lang="pt-BR" sz="2400" b="1" dirty="0" smtClean="0">
                <a:solidFill>
                  <a:srgbClr val="33CC33"/>
                </a:solidFill>
              </a:rPr>
              <a:t> </a:t>
            </a:r>
            <a:r>
              <a:rPr lang="pt-BR" b="1" i="1" dirty="0" smtClean="0">
                <a:solidFill>
                  <a:srgbClr val="FFFF00"/>
                </a:solidFill>
              </a:rPr>
              <a:t>Física</a:t>
            </a:r>
            <a:r>
              <a:rPr lang="pt-BR" sz="2400" b="1" i="1" dirty="0" smtClean="0">
                <a:solidFill>
                  <a:srgbClr val="FFFF00"/>
                </a:solidFill>
              </a:rPr>
              <a:t> </a:t>
            </a:r>
            <a:r>
              <a:rPr lang="pt-BR" sz="2400" b="1" i="1" dirty="0" smtClean="0"/>
              <a:t>-</a:t>
            </a:r>
            <a:r>
              <a:rPr lang="pt-BR" sz="2400" b="1" i="1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00FF00"/>
                </a:solidFill>
              </a:rPr>
              <a:t>disciplina motivadora </a:t>
            </a:r>
            <a:r>
              <a:rPr lang="pt-BR" sz="2400" b="1" dirty="0" smtClean="0">
                <a:solidFill>
                  <a:srgbClr val="FFFF00"/>
                </a:solidFill>
              </a:rPr>
              <a:t>e</a:t>
            </a:r>
            <a:r>
              <a:rPr lang="pt-BR" sz="2400" b="1" dirty="0" smtClean="0">
                <a:solidFill>
                  <a:srgbClr val="00FF00"/>
                </a:solidFill>
              </a:rPr>
              <a:t> restauradora</a:t>
            </a:r>
            <a:r>
              <a:rPr lang="pt-BR" sz="1200" b="1" dirty="0" smtClean="0">
                <a:solidFill>
                  <a:srgbClr val="00FF00"/>
                </a:solidFill>
              </a:rPr>
              <a:t>.</a:t>
            </a:r>
          </a:p>
          <a:p>
            <a:pPr>
              <a:buNone/>
            </a:pPr>
            <a:r>
              <a:rPr lang="pt-BR" sz="2400" b="1" dirty="0" smtClean="0">
                <a:solidFill>
                  <a:srgbClr val="FF00FF"/>
                </a:solidFill>
              </a:rPr>
              <a:t>              </a:t>
            </a:r>
            <a:endParaRPr lang="pt-BR" sz="11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pt-BR" sz="1400" b="1" dirty="0" smtClean="0">
              <a:solidFill>
                <a:srgbClr val="FF00FF"/>
              </a:solidFill>
            </a:endParaRPr>
          </a:p>
          <a:p>
            <a:pPr algn="ctr">
              <a:buFontTx/>
              <a:buNone/>
            </a:pPr>
            <a:endParaRPr lang="pt-BR" sz="1200" b="1" dirty="0" smtClean="0">
              <a:solidFill>
                <a:srgbClr val="00FF00"/>
              </a:solidFill>
            </a:endParaRPr>
          </a:p>
          <a:p>
            <a:pPr>
              <a:buFontTx/>
              <a:buNone/>
            </a:pPr>
            <a:endParaRPr lang="pt-BR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Nosso lema na </a:t>
            </a:r>
            <a:r>
              <a:rPr lang="pt-BR" sz="2800" b="1" dirty="0" smtClean="0">
                <a:solidFill>
                  <a:srgbClr val="FF00FF"/>
                </a:solidFill>
              </a:rPr>
              <a:t>“Jornada de Acolhida”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196752"/>
            <a:ext cx="8229600" cy="4584908"/>
          </a:xfrm>
        </p:spPr>
        <p:txBody>
          <a:bodyPr/>
          <a:lstStyle/>
          <a:p>
            <a:r>
              <a:rPr lang="pt-BR" dirty="0" smtClean="0">
                <a:solidFill>
                  <a:srgbClr val="00FF00"/>
                </a:solidFill>
              </a:rPr>
              <a:t>“Que hoje seja o primeiro dia do resto de        suas vidas. Enterrem seus sonhos e os transformem  em um Projeto de Vida</a:t>
            </a:r>
            <a:r>
              <a:rPr lang="pt-BR" sz="2000" dirty="0" smtClean="0">
                <a:solidFill>
                  <a:srgbClr val="00FF00"/>
                </a:solidFill>
              </a:rPr>
              <a:t>.</a:t>
            </a:r>
            <a:r>
              <a:rPr lang="pt-BR" dirty="0" smtClean="0">
                <a:solidFill>
                  <a:srgbClr val="00FF00"/>
                </a:solidFill>
              </a:rPr>
              <a:t>”</a:t>
            </a:r>
          </a:p>
          <a:p>
            <a:endParaRPr lang="pt-BR" sz="2000" dirty="0" smtClean="0">
              <a:solidFill>
                <a:srgbClr val="00FF00"/>
              </a:solidFill>
            </a:endParaRPr>
          </a:p>
          <a:p>
            <a:r>
              <a:rPr lang="pt-BR" sz="2800" b="1" dirty="0" smtClean="0">
                <a:solidFill>
                  <a:srgbClr val="FFFF00"/>
                </a:solidFill>
              </a:rPr>
              <a:t>Quem é VC, chegando hoje?  </a:t>
            </a:r>
            <a:r>
              <a:rPr lang="pt-B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Perspectivas?</a:t>
            </a:r>
          </a:p>
          <a:p>
            <a:pPr marL="0" indent="0">
              <a:buNone/>
            </a:pPr>
            <a:r>
              <a:rPr lang="pt-BR" sz="2800" b="1" dirty="0">
                <a:solidFill>
                  <a:srgbClr val="FF00FF"/>
                </a:solidFill>
              </a:rPr>
              <a:t> </a:t>
            </a:r>
            <a:r>
              <a:rPr lang="pt-BR" sz="2800" b="1" dirty="0" smtClean="0">
                <a:solidFill>
                  <a:srgbClr val="FF00FF"/>
                </a:solidFill>
              </a:rPr>
              <a:t>   </a:t>
            </a:r>
            <a:r>
              <a:rPr lang="pt-BR" sz="2800" b="1" dirty="0" smtClean="0">
                <a:solidFill>
                  <a:srgbClr val="00FF00"/>
                </a:solidFill>
              </a:rPr>
              <a:t>Sonho</a:t>
            </a:r>
            <a:r>
              <a:rPr lang="pt-BR" sz="2800" b="1" dirty="0" smtClean="0">
                <a:solidFill>
                  <a:srgbClr val="FF00FF"/>
                </a:solidFill>
              </a:rPr>
              <a:t> </a:t>
            </a:r>
            <a:r>
              <a:rPr lang="pt-BR" sz="2800" b="1" dirty="0" smtClean="0"/>
              <a:t>=</a:t>
            </a:r>
            <a:r>
              <a:rPr lang="pt-BR" sz="2800" b="1" dirty="0" smtClean="0">
                <a:solidFill>
                  <a:srgbClr val="FF00FF"/>
                </a:solidFill>
              </a:rPr>
              <a:t> Projeto de Vida</a:t>
            </a:r>
            <a:r>
              <a:rPr lang="pt-BR" sz="1200" b="1" dirty="0" smtClean="0">
                <a:solidFill>
                  <a:srgbClr val="FF00FF"/>
                </a:solidFill>
              </a:rPr>
              <a:t>.</a:t>
            </a:r>
          </a:p>
          <a:p>
            <a:endParaRPr lang="pt-BR" sz="2000" dirty="0" smtClean="0">
              <a:solidFill>
                <a:srgbClr val="00FF00"/>
              </a:solidFill>
            </a:endParaRPr>
          </a:p>
          <a:p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800" b="1" dirty="0" smtClean="0">
                <a:solidFill>
                  <a:srgbClr val="FFFF00"/>
                </a:solidFill>
              </a:rPr>
              <a:t>Como será VC em NOV?</a:t>
            </a:r>
          </a:p>
          <a:p>
            <a:endParaRPr lang="pt-BR" sz="800" b="1" dirty="0" smtClean="0">
              <a:solidFill>
                <a:srgbClr val="FFFF00"/>
              </a:solidFill>
            </a:endParaRPr>
          </a:p>
          <a:p>
            <a:r>
              <a:rPr lang="pt-BR" sz="2800" b="1" dirty="0" smtClean="0">
                <a:solidFill>
                  <a:srgbClr val="FFFF00"/>
                </a:solidFill>
              </a:rPr>
              <a:t> </a:t>
            </a:r>
            <a:r>
              <a:rPr lang="pt-BR" sz="3600" b="1" dirty="0" smtClean="0">
                <a:solidFill>
                  <a:srgbClr val="00FF00"/>
                </a:solidFill>
              </a:rPr>
              <a:t>Não preparamos para o ENEM!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54968"/>
          </a:xfrm>
          <a:noFill/>
        </p:spPr>
        <p:txBody>
          <a:bodyPr/>
          <a:lstStyle/>
          <a:p>
            <a:r>
              <a:rPr lang="pt-BR" sz="3200" b="1" dirty="0" smtClean="0">
                <a:solidFill>
                  <a:srgbClr val="FF00FF"/>
                </a:solidFill>
                <a:effectLst/>
              </a:rPr>
              <a:t>Objetivos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2724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. </a:t>
            </a:r>
            <a:r>
              <a:rPr lang="pt-BR" sz="1800" b="1" i="1" dirty="0" smtClean="0">
                <a:solidFill>
                  <a:srgbClr val="FFFF00"/>
                </a:solidFill>
              </a:rPr>
              <a:t>Integração</a:t>
            </a:r>
            <a:r>
              <a:rPr lang="pt-BR" sz="1800" b="1" dirty="0" smtClean="0">
                <a:solidFill>
                  <a:srgbClr val="FFFF00"/>
                </a:solidFill>
              </a:rPr>
              <a:t> das diferentes áreas do conhecimento</a:t>
            </a:r>
            <a:r>
              <a:rPr lang="pt-BR" sz="1800" b="1" dirty="0" smtClean="0">
                <a:solidFill>
                  <a:srgbClr val="FF0000"/>
                </a:solidFill>
              </a:rPr>
              <a:t>   </a:t>
            </a:r>
            <a:r>
              <a:rPr lang="pt-BR" sz="1800" b="1" dirty="0" smtClean="0">
                <a:solidFill>
                  <a:srgbClr val="66FF66"/>
                </a:solidFill>
              </a:rPr>
              <a:t>(a Física é uma só!)</a:t>
            </a:r>
            <a:r>
              <a:rPr lang="pt-BR" sz="1800" b="1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pt-BR" sz="1800" b="1" dirty="0" smtClean="0">
              <a:solidFill>
                <a:srgbClr val="66FF66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. Desenvolvimento da capacidade de </a:t>
            </a:r>
            <a:r>
              <a:rPr lang="pt-BR" sz="1800" b="1" i="1" u="sng" dirty="0" smtClean="0">
                <a:solidFill>
                  <a:schemeClr val="tx2"/>
                </a:solidFill>
              </a:rPr>
              <a:t>modelagem</a:t>
            </a:r>
            <a:r>
              <a:rPr lang="pt-BR" sz="1800" b="1" dirty="0" smtClean="0">
                <a:solidFill>
                  <a:schemeClr val="tx2"/>
                </a:solidFill>
              </a:rPr>
              <a:t> : percepção do que seja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  um modelo e do que seja </a:t>
            </a:r>
            <a:r>
              <a:rPr lang="pt-BR" sz="1800" b="1" i="1" u="sng" dirty="0" smtClean="0">
                <a:solidFill>
                  <a:schemeClr val="tx2"/>
                </a:solidFill>
              </a:rPr>
              <a:t>teoria científica</a:t>
            </a:r>
            <a:r>
              <a:rPr lang="pt-BR" sz="1800" b="1" dirty="0" smtClean="0">
                <a:solidFill>
                  <a:schemeClr val="tx2"/>
                </a:solidFill>
              </a:rPr>
              <a:t>.</a:t>
            </a:r>
            <a:endParaRPr lang="pt-BR" sz="1800" b="1" u="sng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pt-BR" sz="1800" b="1" dirty="0" smtClean="0">
              <a:solidFill>
                <a:srgbClr val="85C2FF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. Entrosamento com as </a:t>
            </a:r>
            <a:r>
              <a:rPr lang="pt-BR" sz="1800" b="1" i="1" dirty="0" smtClean="0">
                <a:solidFill>
                  <a:srgbClr val="FFFF00"/>
                </a:solidFill>
              </a:rPr>
              <a:t>grandes questões </a:t>
            </a:r>
            <a:r>
              <a:rPr lang="pt-BR" sz="1800" b="1" dirty="0" smtClean="0">
                <a:solidFill>
                  <a:srgbClr val="FFFF00"/>
                </a:solidFill>
              </a:rPr>
              <a:t>da Ciência contemporânea.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pt-BR" sz="1800" b="1" dirty="0" smtClean="0">
              <a:solidFill>
                <a:srgbClr val="66FF66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. </a:t>
            </a:r>
            <a:r>
              <a:rPr lang="pt-BR" sz="1800" b="1" i="1" dirty="0" err="1" smtClean="0">
                <a:solidFill>
                  <a:srgbClr val="FF00FF"/>
                </a:solidFill>
              </a:rPr>
              <a:t>Desnaturalizar</a:t>
            </a:r>
            <a:r>
              <a:rPr lang="pt-BR" sz="1800" b="1" dirty="0" smtClean="0">
                <a:solidFill>
                  <a:srgbClr val="FF00FF"/>
                </a:solidFill>
              </a:rPr>
              <a:t>  o senso-comum de que as Ciências Naturais/Exatas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  são </a:t>
            </a:r>
            <a:r>
              <a:rPr lang="pt-BR" sz="1800" b="1" i="1" dirty="0" smtClean="0">
                <a:solidFill>
                  <a:srgbClr val="FF00FF"/>
                </a:solidFill>
              </a:rPr>
              <a:t>excludentes.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pt-BR" sz="1800" b="1" u="sng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00FF00"/>
                </a:solidFill>
              </a:rPr>
              <a:t>. Física comprometida com um processo de mudança de </a:t>
            </a:r>
            <a:r>
              <a:rPr lang="pt-BR" sz="1800" b="1" u="sng" dirty="0" smtClean="0">
                <a:solidFill>
                  <a:srgbClr val="00FF00"/>
                </a:solidFill>
              </a:rPr>
              <a:t>destino social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00FF00"/>
                </a:solidFill>
              </a:rPr>
              <a:t>  (qual o real potencial da Física para este fim?).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33CC33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. Substituir o </a:t>
            </a:r>
            <a:r>
              <a:rPr lang="pt-BR" sz="1800" b="1" i="1" dirty="0" smtClean="0"/>
              <a:t>repasse de conteúdo</a:t>
            </a:r>
            <a:r>
              <a:rPr lang="pt-BR" sz="1800" b="1" dirty="0" smtClean="0"/>
              <a:t> </a:t>
            </a:r>
            <a:r>
              <a:rPr lang="pt-BR" sz="1800" b="1" dirty="0" smtClean="0">
                <a:solidFill>
                  <a:srgbClr val="FFFF00"/>
                </a:solidFill>
              </a:rPr>
              <a:t>pelo </a:t>
            </a:r>
            <a:r>
              <a:rPr lang="pt-BR" sz="1800" b="1" i="1" dirty="0" smtClean="0"/>
              <a:t>compartilhamento e reflexão.</a:t>
            </a:r>
            <a:endParaRPr lang="pt-BR" sz="1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539552" y="404664"/>
            <a:ext cx="8186737" cy="409818"/>
          </a:xfrm>
        </p:spPr>
        <p:txBody>
          <a:bodyPr/>
          <a:lstStyle/>
          <a:p>
            <a:pPr>
              <a:defRPr/>
            </a:pPr>
            <a:r>
              <a:rPr lang="pt-BR" sz="3200" dirty="0" smtClean="0">
                <a:solidFill>
                  <a:srgbClr val="00FF00"/>
                </a:solidFill>
              </a:rPr>
              <a:t>Proposta de Perfil de nosso Estudante</a:t>
            </a:r>
            <a:endParaRPr lang="pt-BR" sz="3200" dirty="0">
              <a:solidFill>
                <a:srgbClr val="00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1043608" y="1196752"/>
            <a:ext cx="6688832" cy="5112568"/>
          </a:xfrm>
        </p:spPr>
        <p:txBody>
          <a:bodyPr/>
          <a:lstStyle/>
          <a:p>
            <a:pPr algn="l"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[ </a:t>
            </a:r>
            <a:r>
              <a:rPr lang="pt-BR" sz="1800" b="1" dirty="0" err="1" smtClean="0">
                <a:solidFill>
                  <a:srgbClr val="FFFF00"/>
                </a:solidFill>
              </a:rPr>
              <a:t>Cooperatividade</a:t>
            </a:r>
            <a:r>
              <a:rPr lang="pt-BR" sz="1800" b="1" dirty="0" smtClean="0">
                <a:solidFill>
                  <a:srgbClr val="FFFF00"/>
                </a:solidFill>
              </a:rPr>
              <a:t> ~ grupo ]  x  Competitividade</a:t>
            </a:r>
          </a:p>
          <a:p>
            <a:pPr algn="l">
              <a:defRPr/>
            </a:pPr>
            <a:endParaRPr lang="pt-BR" sz="1000" b="1" dirty="0" smtClean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Estímulo à autonomia com </a:t>
            </a:r>
            <a:r>
              <a:rPr lang="pt-BR" sz="1800" b="1" dirty="0" err="1" smtClean="0">
                <a:solidFill>
                  <a:srgbClr val="FF00FF"/>
                </a:solidFill>
              </a:rPr>
              <a:t>cooperatividade</a:t>
            </a:r>
            <a:endParaRPr lang="pt-BR" sz="1800" b="1" dirty="0" smtClean="0">
              <a:solidFill>
                <a:srgbClr val="FF00FF"/>
              </a:solidFill>
            </a:endParaRPr>
          </a:p>
          <a:p>
            <a:pPr algn="l">
              <a:defRPr/>
            </a:pPr>
            <a:endParaRPr lang="pt-BR" sz="10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Visão multidisciplinar</a:t>
            </a:r>
          </a:p>
          <a:p>
            <a:pPr algn="l">
              <a:defRPr/>
            </a:pPr>
            <a:endParaRPr lang="pt-BR" sz="10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Debate e interpretação</a:t>
            </a:r>
          </a:p>
          <a:p>
            <a:pPr algn="l">
              <a:defRPr/>
            </a:pPr>
            <a:endParaRPr lang="pt-BR" sz="10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Desenvolvimento de espírito crítico</a:t>
            </a:r>
          </a:p>
          <a:p>
            <a:pPr algn="l">
              <a:defRPr/>
            </a:pPr>
            <a:endParaRPr lang="pt-BR" sz="1000" b="1" dirty="0" smtClean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Estímulo a uma atitude científica</a:t>
            </a:r>
          </a:p>
          <a:p>
            <a:pPr algn="l">
              <a:defRPr/>
            </a:pPr>
            <a:endParaRPr lang="pt-BR" sz="10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Formação orientada por projetos</a:t>
            </a:r>
          </a:p>
          <a:p>
            <a:pPr algn="l">
              <a:defRPr/>
            </a:pPr>
            <a:endParaRPr lang="pt-BR" sz="10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00FF"/>
                </a:solidFill>
              </a:rPr>
              <a:t>Estímulo às resoluções com diferentes níveis de competência </a:t>
            </a:r>
            <a:r>
              <a:rPr lang="pt-BR" sz="1800" dirty="0" smtClean="0">
                <a:solidFill>
                  <a:srgbClr val="00FF00"/>
                </a:solidFill>
              </a:rPr>
              <a:t>(identificando habilidades)</a:t>
            </a:r>
          </a:p>
          <a:p>
            <a:pPr algn="l">
              <a:defRPr/>
            </a:pPr>
            <a:endParaRPr lang="pt-BR" sz="1000" b="1" dirty="0" smtClean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pt-BR" sz="1800" b="1" dirty="0" smtClean="0">
                <a:solidFill>
                  <a:srgbClr val="FFFF00"/>
                </a:solidFill>
              </a:rPr>
              <a:t>Estimular habilidade para a modelagem científica </a:t>
            </a:r>
            <a:r>
              <a:rPr lang="pt-BR" sz="1200" b="1" dirty="0" smtClean="0">
                <a:solidFill>
                  <a:srgbClr val="FFFF00"/>
                </a:solidFill>
              </a:rPr>
              <a:t>.</a:t>
            </a:r>
          </a:p>
          <a:p>
            <a:pPr algn="l">
              <a:defRPr/>
            </a:pPr>
            <a:endParaRPr lang="pt-BR" sz="1800" b="1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pt-BR" sz="1800" b="1" dirty="0" smtClean="0">
              <a:solidFill>
                <a:srgbClr val="FFFF00"/>
              </a:solidFill>
            </a:endParaRPr>
          </a:p>
          <a:p>
            <a:pPr algn="l">
              <a:defRPr/>
            </a:pPr>
            <a:endParaRPr lang="pt-BR" sz="2000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pt-BR" sz="2000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pt-BR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rgbClr val="33CC33"/>
                </a:solidFill>
              </a:rPr>
              <a:t>Metodologia   </a:t>
            </a:r>
            <a:r>
              <a:rPr lang="pt-BR" sz="2400" b="1" dirty="0" smtClean="0">
                <a:solidFill>
                  <a:schemeClr val="tx1"/>
                </a:solidFill>
              </a:rPr>
              <a:t>e</a:t>
            </a:r>
            <a:r>
              <a:rPr lang="pt-BR" sz="3200" b="1" dirty="0" smtClean="0">
                <a:solidFill>
                  <a:srgbClr val="33CC33"/>
                </a:solidFill>
              </a:rPr>
              <a:t>   Operacionalização</a:t>
            </a:r>
            <a:endParaRPr lang="pt-BR" sz="3200" b="1" dirty="0">
              <a:solidFill>
                <a:srgbClr val="33CC3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49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. </a:t>
            </a:r>
            <a:r>
              <a:rPr lang="pt-BR" sz="2400" dirty="0" smtClean="0">
                <a:solidFill>
                  <a:srgbClr val="FFFF00"/>
                </a:solidFill>
              </a:rPr>
              <a:t>Oficinas nos meses de FEV / MAR:</a:t>
            </a:r>
          </a:p>
          <a:p>
            <a:pPr>
              <a:buFontTx/>
              <a:buNone/>
              <a:defRPr/>
            </a:pPr>
            <a:endParaRPr lang="pt-BR" sz="2000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pt-BR" sz="2000" dirty="0" smtClean="0">
                <a:solidFill>
                  <a:srgbClr val="66FF66"/>
                </a:solidFill>
              </a:rPr>
              <a:t>  </a:t>
            </a:r>
            <a:r>
              <a:rPr lang="pt-BR" sz="2400" b="1" dirty="0" smtClean="0">
                <a:solidFill>
                  <a:srgbClr val="66FF66"/>
                </a:solidFill>
              </a:rPr>
              <a:t>Matemática Básica</a:t>
            </a:r>
            <a:endParaRPr lang="pt-BR" sz="24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pt-BR" sz="2400" b="1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FF00FF"/>
                </a:solidFill>
              </a:rPr>
              <a:t>CCC  </a:t>
            </a:r>
            <a:r>
              <a:rPr lang="pt-BR" sz="2400" dirty="0" smtClean="0">
                <a:solidFill>
                  <a:srgbClr val="FFFF00"/>
                </a:solidFill>
              </a:rPr>
              <a:t>(papel preponderante ao longo do ano)</a:t>
            </a:r>
          </a:p>
          <a:p>
            <a:pPr>
              <a:buFontTx/>
              <a:buNone/>
              <a:defRPr/>
            </a:pPr>
            <a:r>
              <a:rPr lang="pt-BR" sz="2400" b="1" dirty="0" smtClean="0">
                <a:solidFill>
                  <a:srgbClr val="FFFF00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>Grandes Teorias Científicas</a:t>
            </a:r>
            <a:endParaRPr lang="pt-BR" sz="1800" b="1" i="1" dirty="0" smtClean="0">
              <a:solidFill>
                <a:srgbClr val="FFC000"/>
              </a:solidFill>
            </a:endParaRPr>
          </a:p>
          <a:p>
            <a:pPr>
              <a:buFontTx/>
              <a:buNone/>
              <a:defRPr/>
            </a:pPr>
            <a:endParaRPr lang="pt-BR" sz="1200" dirty="0" smtClean="0">
              <a:solidFill>
                <a:srgbClr val="FF00FF"/>
              </a:solidFill>
            </a:endParaRP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66FF66"/>
                </a:solidFill>
              </a:rPr>
              <a:t>. </a:t>
            </a:r>
            <a:r>
              <a:rPr lang="pt-BR" sz="2400" b="1" dirty="0" smtClean="0">
                <a:solidFill>
                  <a:srgbClr val="66FF66"/>
                </a:solidFill>
              </a:rPr>
              <a:t>Aulas aos </a:t>
            </a:r>
            <a:r>
              <a:rPr lang="pt-BR" sz="2400" b="1" dirty="0" err="1" smtClean="0">
                <a:solidFill>
                  <a:srgbClr val="66FF66"/>
                </a:solidFill>
              </a:rPr>
              <a:t>SÁB</a:t>
            </a:r>
            <a:r>
              <a:rPr lang="pt-BR" sz="2000" dirty="0" err="1" smtClean="0">
                <a:solidFill>
                  <a:srgbClr val="66FF66"/>
                </a:solidFill>
              </a:rPr>
              <a:t>s</a:t>
            </a:r>
            <a:r>
              <a:rPr lang="pt-BR" sz="2400" b="1" dirty="0" smtClean="0">
                <a:solidFill>
                  <a:srgbClr val="66FF66"/>
                </a:solidFill>
              </a:rPr>
              <a:t>, feriados e 2 a 3 </a:t>
            </a:r>
            <a:r>
              <a:rPr lang="pt-BR" sz="2400" b="1" dirty="0" err="1" smtClean="0">
                <a:solidFill>
                  <a:srgbClr val="66FF66"/>
                </a:solidFill>
              </a:rPr>
              <a:t>DOM</a:t>
            </a:r>
            <a:r>
              <a:rPr lang="pt-BR" sz="2000" dirty="0" err="1" smtClean="0">
                <a:solidFill>
                  <a:srgbClr val="66FF66"/>
                </a:solidFill>
              </a:rPr>
              <a:t>s</a:t>
            </a:r>
            <a:r>
              <a:rPr lang="pt-BR" sz="2000" b="1" dirty="0" smtClean="0">
                <a:solidFill>
                  <a:srgbClr val="66FF66"/>
                </a:solidFill>
              </a:rPr>
              <a:t> </a:t>
            </a:r>
            <a:r>
              <a:rPr lang="pt-BR" sz="2400" b="1" dirty="0" smtClean="0">
                <a:solidFill>
                  <a:srgbClr val="66FF66"/>
                </a:solidFill>
              </a:rPr>
              <a:t>em cada mês</a:t>
            </a:r>
          </a:p>
          <a:p>
            <a:pPr>
              <a:buFontTx/>
              <a:buNone/>
              <a:defRPr/>
            </a:pPr>
            <a:endParaRPr lang="pt-BR" sz="2000" dirty="0" smtClean="0">
              <a:solidFill>
                <a:srgbClr val="66FF66"/>
              </a:solidFill>
            </a:endParaRPr>
          </a:p>
          <a:p>
            <a:pPr>
              <a:buFontTx/>
              <a:buNone/>
              <a:defRPr/>
            </a:pPr>
            <a:r>
              <a:rPr lang="pt-BR" sz="2000" dirty="0" smtClean="0">
                <a:solidFill>
                  <a:srgbClr val="FFFF00"/>
                </a:solidFill>
              </a:rPr>
              <a:t>. </a:t>
            </a:r>
            <a:r>
              <a:rPr lang="pt-BR" sz="2000" dirty="0" smtClean="0">
                <a:solidFill>
                  <a:srgbClr val="66FF66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1 aula mensal de </a:t>
            </a:r>
            <a:r>
              <a:rPr lang="pt-BR" sz="2400" b="1" dirty="0" smtClean="0">
                <a:solidFill>
                  <a:srgbClr val="FFFF00"/>
                </a:solidFill>
              </a:rPr>
              <a:t>Filosofia</a:t>
            </a:r>
          </a:p>
          <a:p>
            <a:pPr>
              <a:buFontTx/>
              <a:buNone/>
              <a:defRPr/>
            </a:pPr>
            <a:endParaRPr lang="pt-BR" sz="1400" dirty="0" smtClean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pt-BR" sz="1200" b="1" i="1" dirty="0" smtClean="0">
                <a:solidFill>
                  <a:srgbClr val="00FF00"/>
                </a:solidFill>
              </a:rPr>
              <a:t>.</a:t>
            </a:r>
            <a:r>
              <a:rPr lang="pt-BR" sz="2400" b="1" i="1" dirty="0" smtClean="0">
                <a:solidFill>
                  <a:srgbClr val="00FF00"/>
                </a:solidFill>
              </a:rPr>
              <a:t> Administração /Coordenações/Assembléias:  </a:t>
            </a:r>
          </a:p>
          <a:p>
            <a:pPr>
              <a:buFontTx/>
              <a:buNone/>
              <a:defRPr/>
            </a:pPr>
            <a:r>
              <a:rPr lang="pt-BR" sz="2400" b="1" i="1" dirty="0" smtClean="0">
                <a:solidFill>
                  <a:srgbClr val="00FF00"/>
                </a:solidFill>
              </a:rPr>
              <a:t> incentivo às lideranças</a:t>
            </a:r>
            <a:r>
              <a:rPr lang="pt-BR" sz="1600" b="1" i="1" dirty="0" smtClean="0">
                <a:solidFill>
                  <a:srgbClr val="00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rgbClr val="33CC33"/>
                </a:solidFill>
              </a:rPr>
              <a:t>Metodologia   </a:t>
            </a:r>
            <a:r>
              <a:rPr lang="pt-BR" sz="2800" b="1" dirty="0" smtClean="0">
                <a:solidFill>
                  <a:schemeClr val="tx1"/>
                </a:solidFill>
              </a:rPr>
              <a:t>e</a:t>
            </a:r>
            <a:r>
              <a:rPr lang="pt-BR" sz="3200" b="1" dirty="0" smtClean="0">
                <a:solidFill>
                  <a:srgbClr val="33CC33"/>
                </a:solidFill>
              </a:rPr>
              <a:t>   Operacionalização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9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t-BR" sz="2800" dirty="0" smtClean="0">
                <a:solidFill>
                  <a:srgbClr val="FFFF00"/>
                </a:solidFill>
              </a:rPr>
              <a:t>. </a:t>
            </a:r>
            <a:r>
              <a:rPr lang="pt-BR" sz="2800" b="1" dirty="0" smtClean="0">
                <a:solidFill>
                  <a:srgbClr val="FFFF00"/>
                </a:solidFill>
              </a:rPr>
              <a:t>Jornada das Vocações</a:t>
            </a:r>
            <a:endParaRPr lang="pt-BR" sz="1600" b="1" dirty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r>
              <a:rPr lang="pt-BR" sz="1600" b="1" i="1" dirty="0" smtClean="0">
                <a:solidFill>
                  <a:srgbClr val="FFFF00"/>
                </a:solidFill>
              </a:rPr>
              <a:t>   </a:t>
            </a:r>
            <a:r>
              <a:rPr lang="pt-BR" sz="2800" b="1" i="1" dirty="0" smtClean="0">
                <a:solidFill>
                  <a:srgbClr val="FFFF00"/>
                </a:solidFill>
              </a:rPr>
              <a:t>2 Jornadas Abertas </a:t>
            </a:r>
            <a:r>
              <a:rPr lang="pt-BR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ao longo do ano</a:t>
            </a:r>
          </a:p>
          <a:p>
            <a:pPr algn="ctr">
              <a:buFontTx/>
              <a:buNone/>
              <a:defRPr/>
            </a:pPr>
            <a:r>
              <a:rPr lang="pt-BR" sz="2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pt-BR" sz="2400" i="1" dirty="0" smtClean="0">
                <a:solidFill>
                  <a:srgbClr val="FF00FF"/>
                </a:solidFill>
              </a:rPr>
              <a:t>workshops para reflexão sobre temas especiais</a:t>
            </a:r>
          </a:p>
          <a:p>
            <a:pPr>
              <a:buFontTx/>
              <a:buNone/>
              <a:defRPr/>
            </a:pPr>
            <a:r>
              <a:rPr lang="pt-BR" sz="2400" i="1" dirty="0">
                <a:solidFill>
                  <a:srgbClr val="FF00FF"/>
                </a:solidFill>
              </a:rPr>
              <a:t> </a:t>
            </a:r>
            <a:r>
              <a:rPr lang="pt-BR" sz="2400" i="1" dirty="0" smtClean="0">
                <a:solidFill>
                  <a:srgbClr val="FF00FF"/>
                </a:solidFill>
              </a:rPr>
              <a:t> </a:t>
            </a:r>
            <a:r>
              <a:rPr lang="pt-BR" sz="2400" b="1" i="1" dirty="0" smtClean="0">
                <a:solidFill>
                  <a:srgbClr val="00FF00"/>
                </a:solidFill>
              </a:rPr>
              <a:t>Ética e Movimentos Sociais</a:t>
            </a:r>
          </a:p>
          <a:p>
            <a:pPr>
              <a:buFontTx/>
              <a:buNone/>
              <a:defRPr/>
            </a:pPr>
            <a:r>
              <a:rPr lang="pt-BR" sz="2800" dirty="0" smtClean="0">
                <a:solidFill>
                  <a:srgbClr val="FF00FF"/>
                </a:solidFill>
              </a:rPr>
              <a:t> </a:t>
            </a:r>
            <a:r>
              <a:rPr lang="pt-BR" sz="2400" b="1" i="1" dirty="0" smtClean="0"/>
              <a:t>A Ciência há 100 anos atrás</a:t>
            </a:r>
          </a:p>
          <a:p>
            <a:pPr>
              <a:buFontTx/>
              <a:buNone/>
              <a:defRPr/>
            </a:pPr>
            <a:r>
              <a:rPr lang="pt-BR" sz="2400" b="1" i="1" dirty="0" smtClean="0">
                <a:solidFill>
                  <a:srgbClr val="92D050"/>
                </a:solidFill>
              </a:rPr>
              <a:t> A Relação Indivíduo - Sociedade</a:t>
            </a:r>
            <a:endParaRPr lang="pt-BR" sz="2400" dirty="0" smtClean="0">
              <a:solidFill>
                <a:srgbClr val="92D050"/>
              </a:solidFill>
            </a:endParaRPr>
          </a:p>
          <a:p>
            <a:pPr>
              <a:buFontTx/>
              <a:buNone/>
              <a:defRPr/>
            </a:pPr>
            <a:r>
              <a:rPr lang="pt-BR" sz="2400" dirty="0" smtClean="0">
                <a:solidFill>
                  <a:srgbClr val="92D050"/>
                </a:solidFill>
              </a:rPr>
              <a:t> </a:t>
            </a:r>
            <a:r>
              <a:rPr lang="pt-BR" sz="2400" b="1" i="1" dirty="0" smtClean="0">
                <a:solidFill>
                  <a:srgbClr val="FF00FF"/>
                </a:solidFill>
              </a:rPr>
              <a:t>Ciência, Espiritualidade, Religião</a:t>
            </a:r>
          </a:p>
          <a:p>
            <a:pPr>
              <a:buFontTx/>
              <a:buNone/>
              <a:defRPr/>
            </a:pPr>
            <a:r>
              <a:rPr lang="pt-BR" sz="2400" b="1" i="1" dirty="0" smtClean="0">
                <a:solidFill>
                  <a:srgbClr val="FF00FF"/>
                </a:solidFill>
              </a:rPr>
              <a:t> </a:t>
            </a:r>
            <a:r>
              <a:rPr lang="pt-BR" sz="2400" b="1" i="1" dirty="0" smtClean="0">
                <a:solidFill>
                  <a:srgbClr val="00FF00"/>
                </a:solidFill>
              </a:rPr>
              <a:t>De </a:t>
            </a:r>
            <a:r>
              <a:rPr lang="pt-BR" sz="2400" b="1" i="1" dirty="0" err="1" smtClean="0">
                <a:solidFill>
                  <a:srgbClr val="00FF00"/>
                </a:solidFill>
              </a:rPr>
              <a:t>Rerum</a:t>
            </a:r>
            <a:r>
              <a:rPr lang="pt-BR" sz="2400" b="1" i="1" dirty="0" smtClean="0">
                <a:solidFill>
                  <a:srgbClr val="00FF00"/>
                </a:solidFill>
              </a:rPr>
              <a:t> Natura </a:t>
            </a:r>
            <a:endParaRPr lang="pt-BR" sz="24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pt-BR" sz="2400" b="1" i="1" dirty="0" smtClean="0">
                <a:solidFill>
                  <a:srgbClr val="FFC000"/>
                </a:solidFill>
              </a:rPr>
              <a:t> </a:t>
            </a:r>
            <a:r>
              <a:rPr lang="pt-BR" sz="2400" b="1" i="1" dirty="0" smtClean="0">
                <a:solidFill>
                  <a:srgbClr val="FFFF00"/>
                </a:solidFill>
              </a:rPr>
              <a:t>Realidade e Natureza</a:t>
            </a:r>
          </a:p>
          <a:p>
            <a:pPr>
              <a:buFontTx/>
              <a:buNone/>
              <a:defRPr/>
            </a:pPr>
            <a:r>
              <a:rPr lang="pt-BR" sz="2400" b="1" i="1" dirty="0">
                <a:solidFill>
                  <a:srgbClr val="FFFF00"/>
                </a:solidFill>
              </a:rPr>
              <a:t> </a:t>
            </a:r>
            <a:r>
              <a:rPr lang="pt-BR" sz="2400" b="1" i="1" dirty="0" smtClean="0">
                <a:solidFill>
                  <a:schemeClr val="tx2">
                    <a:lumMod val="10000"/>
                  </a:schemeClr>
                </a:solidFill>
              </a:rPr>
              <a:t>Fatos e Interpretações</a:t>
            </a:r>
          </a:p>
          <a:p>
            <a:pPr>
              <a:buFontTx/>
              <a:buNone/>
              <a:defRPr/>
            </a:pPr>
            <a:r>
              <a:rPr lang="pt-BR" sz="2800" b="1" i="1" dirty="0" smtClean="0">
                <a:solidFill>
                  <a:srgbClr val="FFC000"/>
                </a:solidFill>
              </a:rPr>
              <a:t> </a:t>
            </a:r>
            <a:endParaRPr lang="pt-BR" sz="2000" b="1" dirty="0" smtClean="0">
              <a:solidFill>
                <a:srgbClr val="FFC000"/>
              </a:solidFill>
            </a:endParaRPr>
          </a:p>
          <a:p>
            <a:endParaRPr lang="pt-B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ntanha">
  <a:themeElements>
    <a:clrScheme name="Montanh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ntan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ntanh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</Template>
  <TotalTime>3335</TotalTime>
  <Words>983</Words>
  <Application>Microsoft Office PowerPoint</Application>
  <PresentationFormat>Apresentação na tela (4:3)</PresentationFormat>
  <Paragraphs>258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Montanha</vt:lpstr>
      <vt:lpstr>        Φ – M em um Projeto de Inclusão Social  “De  Neutrinos  Sociais A Fótons ”   SNC&amp;T_2018            IME - UERJ  www.pvnc.com.br  J. A. Helayël-Neto     </vt:lpstr>
      <vt:lpstr>Luz  e  Neutrinos  -  o contexto da Φ</vt:lpstr>
      <vt:lpstr>Definindo o contexto</vt:lpstr>
      <vt:lpstr>Relato de Experiência</vt:lpstr>
      <vt:lpstr>Nosso lema na “Jornada de Acolhida”</vt:lpstr>
      <vt:lpstr>Objetivos</vt:lpstr>
      <vt:lpstr>Proposta de Perfil de nosso Estudante</vt:lpstr>
      <vt:lpstr>Metodologia   e   Operacionalização</vt:lpstr>
      <vt:lpstr>Metodologia   e   Operacionalização</vt:lpstr>
      <vt:lpstr>Apresentação do PowerPoint</vt:lpstr>
      <vt:lpstr>FÍSICA:  nova experiência em andamento desde 2008 </vt:lpstr>
      <vt:lpstr>Estética  e  Física:  Bakhtin  e  Dirac</vt:lpstr>
      <vt:lpstr>Temas Universais  ( ~ Disciplinas) </vt:lpstr>
      <vt:lpstr>Atividades de Suporte</vt:lpstr>
      <vt:lpstr>Quem é o Professor-Mediador?</vt:lpstr>
      <vt:lpstr>Projetos</vt:lpstr>
      <vt:lpstr>Evasão,  Bolsa-Família, Egressos</vt:lpstr>
      <vt:lpstr>Considerações Conclusivas</vt:lpstr>
      <vt:lpstr>Considerações Conclusivas</vt:lpstr>
      <vt:lpstr>Considerações Conclusivas</vt:lpstr>
    </vt:vector>
  </TitlesOfParts>
  <Company>CBPF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Matéria/dimensões  X  Interações Fundamentais (V Escola do CBPF)</dc:title>
  <dc:creator>Alunos</dc:creator>
  <cp:lastModifiedBy>Usuário</cp:lastModifiedBy>
  <cp:revision>514</cp:revision>
  <dcterms:created xsi:type="dcterms:W3CDTF">2004-09-17T21:01:52Z</dcterms:created>
  <dcterms:modified xsi:type="dcterms:W3CDTF">2018-10-27T11:40:32Z</dcterms:modified>
</cp:coreProperties>
</file>